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65"/>
  </p:notesMasterIdLst>
  <p:handoutMasterIdLst>
    <p:handoutMasterId r:id="rId66"/>
  </p:handoutMasterIdLst>
  <p:sldIdLst>
    <p:sldId id="256" r:id="rId2"/>
    <p:sldId id="265" r:id="rId3"/>
    <p:sldId id="433" r:id="rId4"/>
    <p:sldId id="429" r:id="rId5"/>
    <p:sldId id="427" r:id="rId6"/>
    <p:sldId id="428" r:id="rId7"/>
    <p:sldId id="430" r:id="rId8"/>
    <p:sldId id="431" r:id="rId9"/>
    <p:sldId id="434" r:id="rId10"/>
    <p:sldId id="432" r:id="rId11"/>
    <p:sldId id="363" r:id="rId12"/>
    <p:sldId id="411" r:id="rId13"/>
    <p:sldId id="420" r:id="rId14"/>
    <p:sldId id="421" r:id="rId15"/>
    <p:sldId id="422" r:id="rId16"/>
    <p:sldId id="423" r:id="rId17"/>
    <p:sldId id="424" r:id="rId18"/>
    <p:sldId id="425" r:id="rId19"/>
    <p:sldId id="426" r:id="rId20"/>
    <p:sldId id="435" r:id="rId21"/>
    <p:sldId id="481" r:id="rId22"/>
    <p:sldId id="437" r:id="rId23"/>
    <p:sldId id="443" r:id="rId24"/>
    <p:sldId id="444" r:id="rId25"/>
    <p:sldId id="445" r:id="rId26"/>
    <p:sldId id="446" r:id="rId27"/>
    <p:sldId id="447" r:id="rId28"/>
    <p:sldId id="449" r:id="rId29"/>
    <p:sldId id="448" r:id="rId30"/>
    <p:sldId id="450" r:id="rId31"/>
    <p:sldId id="451" r:id="rId32"/>
    <p:sldId id="452" r:id="rId33"/>
    <p:sldId id="453" r:id="rId34"/>
    <p:sldId id="454" r:id="rId35"/>
    <p:sldId id="455" r:id="rId36"/>
    <p:sldId id="456" r:id="rId37"/>
    <p:sldId id="457" r:id="rId38"/>
    <p:sldId id="459" r:id="rId39"/>
    <p:sldId id="461" r:id="rId40"/>
    <p:sldId id="462" r:id="rId41"/>
    <p:sldId id="463" r:id="rId42"/>
    <p:sldId id="464" r:id="rId43"/>
    <p:sldId id="465" r:id="rId44"/>
    <p:sldId id="466" r:id="rId45"/>
    <p:sldId id="467" r:id="rId46"/>
    <p:sldId id="468" r:id="rId47"/>
    <p:sldId id="469" r:id="rId48"/>
    <p:sldId id="470" r:id="rId49"/>
    <p:sldId id="477" r:id="rId50"/>
    <p:sldId id="478" r:id="rId51"/>
    <p:sldId id="471" r:id="rId52"/>
    <p:sldId id="475" r:id="rId53"/>
    <p:sldId id="479" r:id="rId54"/>
    <p:sldId id="483" r:id="rId55"/>
    <p:sldId id="484" r:id="rId56"/>
    <p:sldId id="482" r:id="rId57"/>
    <p:sldId id="438" r:id="rId58"/>
    <p:sldId id="439" r:id="rId59"/>
    <p:sldId id="440" r:id="rId60"/>
    <p:sldId id="441" r:id="rId61"/>
    <p:sldId id="436" r:id="rId62"/>
    <p:sldId id="418" r:id="rId63"/>
    <p:sldId id="401" r:id="rId64"/>
  </p:sldIdLst>
  <p:sldSz cx="12192000" cy="6858000"/>
  <p:notesSz cx="6797675" cy="9929813"/>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000"/>
    <a:srgbClr val="0070C0"/>
    <a:srgbClr val="92D050"/>
    <a:srgbClr val="CC3300"/>
    <a:srgbClr val="809EC2"/>
    <a:srgbClr val="7F7F7F"/>
    <a:srgbClr val="DBE1D3"/>
    <a:srgbClr val="FA8538"/>
    <a:srgbClr val="FD8739"/>
    <a:srgbClr val="00B0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E9639D4-E3E2-4D34-9284-5A2195B3D0D7}" styleName="밝은 스타일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2833802-FEF1-4C79-8D5D-14CF1EAF98D9}" styleName="밝은 스타일 2 - 강조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DA37D80-6434-44D0-A028-1B22A696006F}" styleName="밝은 스타일 3 - 강조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밝은 스타일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859" autoAdjust="0"/>
    <p:restoredTop sz="69816" autoAdjust="0"/>
  </p:normalViewPr>
  <p:slideViewPr>
    <p:cSldViewPr snapToGrid="0">
      <p:cViewPr varScale="1">
        <p:scale>
          <a:sx n="80" d="100"/>
          <a:sy n="80" d="100"/>
        </p:scale>
        <p:origin x="1398" y="78"/>
      </p:cViewPr>
      <p:guideLst/>
    </p:cSldViewPr>
  </p:slideViewPr>
  <p:notesTextViewPr>
    <p:cViewPr>
      <p:scale>
        <a:sx n="1" d="1"/>
        <a:sy n="1" d="1"/>
      </p:scale>
      <p:origin x="0" y="0"/>
    </p:cViewPr>
  </p:notesTextViewPr>
  <p:notesViewPr>
    <p:cSldViewPr snapToGrid="0">
      <p:cViewPr varScale="1">
        <p:scale>
          <a:sx n="78" d="100"/>
          <a:sy n="78" d="100"/>
        </p:scale>
        <p:origin x="4044" y="90"/>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46400" cy="497047"/>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sz="quarter" idx="1"/>
          </p:nvPr>
        </p:nvSpPr>
        <p:spPr>
          <a:xfrm>
            <a:off x="3849688" y="0"/>
            <a:ext cx="2946400" cy="497047"/>
          </a:xfrm>
          <a:prstGeom prst="rect">
            <a:avLst/>
          </a:prstGeom>
        </p:spPr>
        <p:txBody>
          <a:bodyPr vert="horz" lIns="91440" tIns="45720" rIns="91440" bIns="45720" rtlCol="0"/>
          <a:lstStyle>
            <a:lvl1pPr algn="r">
              <a:defRPr sz="1200"/>
            </a:lvl1pPr>
          </a:lstStyle>
          <a:p>
            <a:fld id="{8564A2EA-6073-464A-A2F9-2BFA9C298884}" type="datetimeFigureOut">
              <a:rPr lang="ko-KR" altLang="en-US" smtClean="0"/>
              <a:t>2020-11-17</a:t>
            </a:fld>
            <a:endParaRPr lang="ko-KR" altLang="en-US"/>
          </a:p>
        </p:txBody>
      </p:sp>
      <p:sp>
        <p:nvSpPr>
          <p:cNvPr id="4" name="바닥글 개체 틀 3"/>
          <p:cNvSpPr>
            <a:spLocks noGrp="1"/>
          </p:cNvSpPr>
          <p:nvPr>
            <p:ph type="ftr" sz="quarter" idx="2"/>
          </p:nvPr>
        </p:nvSpPr>
        <p:spPr>
          <a:xfrm>
            <a:off x="0" y="9432766"/>
            <a:ext cx="2946400" cy="497047"/>
          </a:xfrm>
          <a:prstGeom prst="rect">
            <a:avLst/>
          </a:prstGeom>
        </p:spPr>
        <p:txBody>
          <a:bodyPr vert="horz" lIns="91440" tIns="45720" rIns="91440" bIns="45720" rtlCol="0" anchor="b"/>
          <a:lstStyle>
            <a:lvl1pPr algn="l">
              <a:defRPr sz="1200"/>
            </a:lvl1pPr>
          </a:lstStyle>
          <a:p>
            <a:endParaRPr lang="ko-KR" altLang="en-US"/>
          </a:p>
        </p:txBody>
      </p:sp>
      <p:sp>
        <p:nvSpPr>
          <p:cNvPr id="5" name="슬라이드 번호 개체 틀 4"/>
          <p:cNvSpPr>
            <a:spLocks noGrp="1"/>
          </p:cNvSpPr>
          <p:nvPr>
            <p:ph type="sldNum" sz="quarter" idx="3"/>
          </p:nvPr>
        </p:nvSpPr>
        <p:spPr>
          <a:xfrm>
            <a:off x="3849688" y="9432766"/>
            <a:ext cx="2946400" cy="497047"/>
          </a:xfrm>
          <a:prstGeom prst="rect">
            <a:avLst/>
          </a:prstGeom>
        </p:spPr>
        <p:txBody>
          <a:bodyPr vert="horz" lIns="91440" tIns="45720" rIns="91440" bIns="45720" rtlCol="0" anchor="b"/>
          <a:lstStyle>
            <a:lvl1pPr algn="r">
              <a:defRPr sz="1200"/>
            </a:lvl1pPr>
          </a:lstStyle>
          <a:p>
            <a:fld id="{DCE7BFBF-A82D-43FD-8D6C-F37EA168FDFD}" type="slidenum">
              <a:rPr lang="ko-KR" altLang="en-US" smtClean="0"/>
              <a:t>‹#›</a:t>
            </a:fld>
            <a:endParaRPr lang="ko-KR" altLang="en-US"/>
          </a:p>
        </p:txBody>
      </p:sp>
    </p:spTree>
    <p:extLst>
      <p:ext uri="{BB962C8B-B14F-4D97-AF65-F5344CB8AC3E}">
        <p14:creationId xmlns:p14="http://schemas.microsoft.com/office/powerpoint/2010/main" val="25874763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2" y="0"/>
            <a:ext cx="2945659" cy="498215"/>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50445" y="0"/>
            <a:ext cx="2945659" cy="498215"/>
          </a:xfrm>
          <a:prstGeom prst="rect">
            <a:avLst/>
          </a:prstGeom>
        </p:spPr>
        <p:txBody>
          <a:bodyPr vert="horz" lIns="91440" tIns="45720" rIns="91440" bIns="45720" rtlCol="0"/>
          <a:lstStyle>
            <a:lvl1pPr algn="r">
              <a:defRPr sz="1200"/>
            </a:lvl1pPr>
          </a:lstStyle>
          <a:p>
            <a:fld id="{7312886E-8AF8-4F2A-BEDD-97B70DF5E7A6}" type="datetimeFigureOut">
              <a:rPr lang="ko-KR" altLang="en-US" smtClean="0"/>
              <a:t>2020-11-17</a:t>
            </a:fld>
            <a:endParaRPr lang="ko-KR" altLang="en-US"/>
          </a:p>
        </p:txBody>
      </p:sp>
      <p:sp>
        <p:nvSpPr>
          <p:cNvPr id="4" name="슬라이드 이미지 개체 틀 3"/>
          <p:cNvSpPr>
            <a:spLocks noGrp="1" noRot="1" noChangeAspect="1"/>
          </p:cNvSpPr>
          <p:nvPr>
            <p:ph type="sldImg" idx="2"/>
          </p:nvPr>
        </p:nvSpPr>
        <p:spPr>
          <a:xfrm>
            <a:off x="420688" y="1241425"/>
            <a:ext cx="5956300" cy="3351213"/>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79768" y="4778722"/>
            <a:ext cx="5438140" cy="3909864"/>
          </a:xfrm>
          <a:prstGeom prst="rect">
            <a:avLst/>
          </a:prstGeom>
        </p:spPr>
        <p:txBody>
          <a:bodyPr vert="horz" lIns="91440" tIns="45720" rIns="91440" bIns="45720" rtlCol="0"/>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6" name="바닥글 개체 틀 5"/>
          <p:cNvSpPr>
            <a:spLocks noGrp="1"/>
          </p:cNvSpPr>
          <p:nvPr>
            <p:ph type="ftr" sz="quarter" idx="4"/>
          </p:nvPr>
        </p:nvSpPr>
        <p:spPr>
          <a:xfrm>
            <a:off x="2" y="9431600"/>
            <a:ext cx="2945659" cy="498214"/>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50445" y="9431600"/>
            <a:ext cx="2945659" cy="498214"/>
          </a:xfrm>
          <a:prstGeom prst="rect">
            <a:avLst/>
          </a:prstGeom>
        </p:spPr>
        <p:txBody>
          <a:bodyPr vert="horz" lIns="91440" tIns="45720" rIns="91440" bIns="45720" rtlCol="0" anchor="b"/>
          <a:lstStyle>
            <a:lvl1pPr algn="r">
              <a:defRPr sz="1200"/>
            </a:lvl1pPr>
          </a:lstStyle>
          <a:p>
            <a:fld id="{074036F8-7788-425A-BE10-7DABA08B3D23}" type="slidenum">
              <a:rPr lang="ko-KR" altLang="en-US" smtClean="0"/>
              <a:t>‹#›</a:t>
            </a:fld>
            <a:endParaRPr lang="ko-KR" altLang="en-US"/>
          </a:p>
        </p:txBody>
      </p:sp>
    </p:spTree>
    <p:extLst>
      <p:ext uri="{BB962C8B-B14F-4D97-AF65-F5344CB8AC3E}">
        <p14:creationId xmlns:p14="http://schemas.microsoft.com/office/powerpoint/2010/main" val="1626644606"/>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pPr marL="0" marR="0" lvl="0" indent="0" algn="l" defTabSz="914400" rtl="0" eaLnBrk="1" fontAlgn="auto" latinLnBrk="1" hangingPunct="1">
              <a:lnSpc>
                <a:spcPct val="100000"/>
              </a:lnSpc>
              <a:spcBef>
                <a:spcPts val="0"/>
              </a:spcBef>
              <a:spcAft>
                <a:spcPts val="0"/>
              </a:spcAft>
              <a:buClrTx/>
              <a:buSzTx/>
              <a:buFontTx/>
              <a:buNone/>
              <a:tabLst/>
              <a:defRPr/>
            </a:pPr>
            <a:endParaRPr lang="en-US" altLang="ko-KR" baseline="0" dirty="0"/>
          </a:p>
        </p:txBody>
      </p:sp>
      <p:sp>
        <p:nvSpPr>
          <p:cNvPr id="4" name="슬라이드 번호 개체 틀 3"/>
          <p:cNvSpPr>
            <a:spLocks noGrp="1"/>
          </p:cNvSpPr>
          <p:nvPr>
            <p:ph type="sldNum" sz="quarter" idx="10"/>
          </p:nvPr>
        </p:nvSpPr>
        <p:spPr/>
        <p:txBody>
          <a:bodyPr/>
          <a:lstStyle/>
          <a:p>
            <a:fld id="{074036F8-7788-425A-BE10-7DABA08B3D23}" type="slidenum">
              <a:rPr lang="ko-KR" altLang="en-US" smtClean="0"/>
              <a:t>1</a:t>
            </a:fld>
            <a:endParaRPr lang="ko-KR" altLang="en-US"/>
          </a:p>
        </p:txBody>
      </p:sp>
    </p:spTree>
    <p:extLst>
      <p:ext uri="{BB962C8B-B14F-4D97-AF65-F5344CB8AC3E}">
        <p14:creationId xmlns:p14="http://schemas.microsoft.com/office/powerpoint/2010/main" val="36956293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baseline="0" dirty="0"/>
              <a:t>Laptop class may have more capable CPU, high-power radio transmitter, sensitive antenna for eavesdropping</a:t>
            </a:r>
          </a:p>
          <a:p>
            <a:r>
              <a:rPr lang="en-US" altLang="ko-KR" baseline="0" dirty="0"/>
              <a:t>Mote-class might be the only possible approach if cryptographic key material is embedded deep into tamper resistant processor. In some situations it might just be too difficult to sneak in a laptop class attacker. </a:t>
            </a:r>
          </a:p>
        </p:txBody>
      </p:sp>
      <p:sp>
        <p:nvSpPr>
          <p:cNvPr id="4" name="슬라이드 번호 개체 틀 3"/>
          <p:cNvSpPr>
            <a:spLocks noGrp="1"/>
          </p:cNvSpPr>
          <p:nvPr>
            <p:ph type="sldNum" sz="quarter" idx="10"/>
          </p:nvPr>
        </p:nvSpPr>
        <p:spPr/>
        <p:txBody>
          <a:bodyPr/>
          <a:lstStyle/>
          <a:p>
            <a:fld id="{074036F8-7788-425A-BE10-7DABA08B3D23}" type="slidenum">
              <a:rPr lang="ko-KR" altLang="en-US" smtClean="0"/>
              <a:t>10</a:t>
            </a:fld>
            <a:endParaRPr lang="ko-KR" altLang="en-US"/>
          </a:p>
        </p:txBody>
      </p:sp>
    </p:spTree>
    <p:extLst>
      <p:ext uri="{BB962C8B-B14F-4D97-AF65-F5344CB8AC3E}">
        <p14:creationId xmlns:p14="http://schemas.microsoft.com/office/powerpoint/2010/main" val="3878364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baseline="0" dirty="0"/>
          </a:p>
        </p:txBody>
      </p:sp>
      <p:sp>
        <p:nvSpPr>
          <p:cNvPr id="4" name="슬라이드 번호 개체 틀 3"/>
          <p:cNvSpPr>
            <a:spLocks noGrp="1"/>
          </p:cNvSpPr>
          <p:nvPr>
            <p:ph type="sldNum" sz="quarter" idx="10"/>
          </p:nvPr>
        </p:nvSpPr>
        <p:spPr/>
        <p:txBody>
          <a:bodyPr/>
          <a:lstStyle/>
          <a:p>
            <a:fld id="{074036F8-7788-425A-BE10-7DABA08B3D23}" type="slidenum">
              <a:rPr lang="ko-KR" altLang="en-US" smtClean="0"/>
              <a:t>11</a:t>
            </a:fld>
            <a:endParaRPr lang="ko-KR" altLang="en-US"/>
          </a:p>
        </p:txBody>
      </p:sp>
    </p:spTree>
    <p:extLst>
      <p:ext uri="{BB962C8B-B14F-4D97-AF65-F5344CB8AC3E}">
        <p14:creationId xmlns:p14="http://schemas.microsoft.com/office/powerpoint/2010/main" val="4289872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074036F8-7788-425A-BE10-7DABA08B3D23}" type="slidenum">
              <a:rPr lang="ko-KR" altLang="en-US" smtClean="0"/>
              <a:t>12</a:t>
            </a:fld>
            <a:endParaRPr lang="ko-KR" altLang="en-US"/>
          </a:p>
        </p:txBody>
      </p:sp>
    </p:spTree>
    <p:extLst>
      <p:ext uri="{BB962C8B-B14F-4D97-AF65-F5344CB8AC3E}">
        <p14:creationId xmlns:p14="http://schemas.microsoft.com/office/powerpoint/2010/main" val="33688093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a:t>We can think of an adversary overhearing a flow passing through neighboring nodes and trying to emulate selective forwarding by jamming or causing collisions on forwarded packets of interest, but the mechanics would be very tricky and may border on impossible.</a:t>
            </a:r>
          </a:p>
          <a:p>
            <a:r>
              <a:rPr lang="en-US" altLang="ko-KR" dirty="0"/>
              <a:t>The next two attacks will cover some means to fill the assumption. </a:t>
            </a:r>
            <a:endParaRPr lang="ko-KR" altLang="en-US" dirty="0"/>
          </a:p>
        </p:txBody>
      </p:sp>
      <p:sp>
        <p:nvSpPr>
          <p:cNvPr id="4" name="슬라이드 번호 개체 틀 3"/>
          <p:cNvSpPr>
            <a:spLocks noGrp="1"/>
          </p:cNvSpPr>
          <p:nvPr>
            <p:ph type="sldNum" sz="quarter" idx="10"/>
          </p:nvPr>
        </p:nvSpPr>
        <p:spPr/>
        <p:txBody>
          <a:bodyPr/>
          <a:lstStyle/>
          <a:p>
            <a:fld id="{074036F8-7788-425A-BE10-7DABA08B3D23}" type="slidenum">
              <a:rPr lang="ko-KR" altLang="en-US" smtClean="0"/>
              <a:t>13</a:t>
            </a:fld>
            <a:endParaRPr lang="ko-KR" altLang="en-US"/>
          </a:p>
        </p:txBody>
      </p:sp>
    </p:spTree>
    <p:extLst>
      <p:ext uri="{BB962C8B-B14F-4D97-AF65-F5344CB8AC3E}">
        <p14:creationId xmlns:p14="http://schemas.microsoft.com/office/powerpoint/2010/main" val="24273763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a:t>Some protocols verify the quality of route with end-to-end acknowledgments containing reliability or latency information. </a:t>
            </a:r>
          </a:p>
          <a:p>
            <a:r>
              <a:rPr lang="en-US" altLang="ko-KR" dirty="0"/>
              <a:t>Powerful transmitter can actually provide a quality route by transmitting with enough power to reach base station in single hop. </a:t>
            </a:r>
          </a:p>
          <a:p>
            <a:r>
              <a:rPr lang="en-US" altLang="ko-KR" dirty="0"/>
              <a:t>Because of the specialized communication pattern in sensor networks, the base station being the shared ultimate destination, it is especially susceptible to sinkhole attacks. Adversary needs to provide a single high quality route to base station to influence a large number of nodes. </a:t>
            </a:r>
            <a:endParaRPr lang="ko-KR" altLang="en-US" dirty="0"/>
          </a:p>
        </p:txBody>
      </p:sp>
      <p:sp>
        <p:nvSpPr>
          <p:cNvPr id="4" name="슬라이드 번호 개체 틀 3"/>
          <p:cNvSpPr>
            <a:spLocks noGrp="1"/>
          </p:cNvSpPr>
          <p:nvPr>
            <p:ph type="sldNum" sz="quarter" idx="10"/>
          </p:nvPr>
        </p:nvSpPr>
        <p:spPr/>
        <p:txBody>
          <a:bodyPr/>
          <a:lstStyle/>
          <a:p>
            <a:fld id="{074036F8-7788-425A-BE10-7DABA08B3D23}" type="slidenum">
              <a:rPr lang="ko-KR" altLang="en-US" smtClean="0"/>
              <a:t>14</a:t>
            </a:fld>
            <a:endParaRPr lang="ko-KR" altLang="en-US"/>
          </a:p>
        </p:txBody>
      </p:sp>
    </p:spTree>
    <p:extLst>
      <p:ext uri="{BB962C8B-B14F-4D97-AF65-F5344CB8AC3E}">
        <p14:creationId xmlns:p14="http://schemas.microsoft.com/office/powerpoint/2010/main" val="12051258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074036F8-7788-425A-BE10-7DABA08B3D23}" type="slidenum">
              <a:rPr lang="ko-KR" altLang="en-US" smtClean="0"/>
              <a:t>15</a:t>
            </a:fld>
            <a:endParaRPr lang="ko-KR" altLang="en-US"/>
          </a:p>
        </p:txBody>
      </p:sp>
    </p:spTree>
    <p:extLst>
      <p:ext uri="{BB962C8B-B14F-4D97-AF65-F5344CB8AC3E}">
        <p14:creationId xmlns:p14="http://schemas.microsoft.com/office/powerpoint/2010/main" val="36218822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074036F8-7788-425A-BE10-7DABA08B3D23}" type="slidenum">
              <a:rPr lang="ko-KR" altLang="en-US" smtClean="0"/>
              <a:t>16</a:t>
            </a:fld>
            <a:endParaRPr lang="ko-KR" altLang="en-US"/>
          </a:p>
        </p:txBody>
      </p:sp>
    </p:spTree>
    <p:extLst>
      <p:ext uri="{BB962C8B-B14F-4D97-AF65-F5344CB8AC3E}">
        <p14:creationId xmlns:p14="http://schemas.microsoft.com/office/powerpoint/2010/main" val="23165129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074036F8-7788-425A-BE10-7DABA08B3D23}" type="slidenum">
              <a:rPr lang="ko-KR" altLang="en-US" smtClean="0"/>
              <a:t>17</a:t>
            </a:fld>
            <a:endParaRPr lang="ko-KR" altLang="en-US"/>
          </a:p>
        </p:txBody>
      </p:sp>
    </p:spTree>
    <p:extLst>
      <p:ext uri="{BB962C8B-B14F-4D97-AF65-F5344CB8AC3E}">
        <p14:creationId xmlns:p14="http://schemas.microsoft.com/office/powerpoint/2010/main" val="36558334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a:t>Packets</a:t>
            </a:r>
            <a:r>
              <a:rPr lang="en-US" altLang="ko-KR" baseline="0" dirty="0"/>
              <a:t> sent on weak or dead links are dropped, encouraging the target node to transmit on such links will achieve selective forwarding. </a:t>
            </a:r>
            <a:endParaRPr lang="ko-KR" altLang="en-US" dirty="0"/>
          </a:p>
        </p:txBody>
      </p:sp>
      <p:sp>
        <p:nvSpPr>
          <p:cNvPr id="4" name="슬라이드 번호 개체 틀 3"/>
          <p:cNvSpPr>
            <a:spLocks noGrp="1"/>
          </p:cNvSpPr>
          <p:nvPr>
            <p:ph type="sldNum" sz="quarter" idx="10"/>
          </p:nvPr>
        </p:nvSpPr>
        <p:spPr/>
        <p:txBody>
          <a:bodyPr/>
          <a:lstStyle/>
          <a:p>
            <a:fld id="{074036F8-7788-425A-BE10-7DABA08B3D23}" type="slidenum">
              <a:rPr lang="ko-KR" altLang="en-US" smtClean="0"/>
              <a:t>18</a:t>
            </a:fld>
            <a:endParaRPr lang="ko-KR" altLang="en-US"/>
          </a:p>
        </p:txBody>
      </p:sp>
    </p:spTree>
    <p:extLst>
      <p:ext uri="{BB962C8B-B14F-4D97-AF65-F5344CB8AC3E}">
        <p14:creationId xmlns:p14="http://schemas.microsoft.com/office/powerpoint/2010/main" val="35075320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4036F8-7788-425A-BE10-7DABA08B3D23}" type="slidenum">
              <a:rPr lang="ko-KR" altLang="en-US" smtClean="0"/>
              <a:t>19</a:t>
            </a:fld>
            <a:endParaRPr lang="ko-KR" altLang="en-US"/>
          </a:p>
        </p:txBody>
      </p:sp>
    </p:spTree>
    <p:extLst>
      <p:ext uri="{BB962C8B-B14F-4D97-AF65-F5344CB8AC3E}">
        <p14:creationId xmlns:p14="http://schemas.microsoft.com/office/powerpoint/2010/main" val="8105487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074036F8-7788-425A-BE10-7DABA08B3D23}" type="slidenum">
              <a:rPr lang="ko-KR" altLang="en-US" smtClean="0"/>
              <a:t>2</a:t>
            </a:fld>
            <a:endParaRPr lang="ko-KR" altLang="en-US"/>
          </a:p>
        </p:txBody>
      </p:sp>
    </p:spTree>
    <p:extLst>
      <p:ext uri="{BB962C8B-B14F-4D97-AF65-F5344CB8AC3E}">
        <p14:creationId xmlns:p14="http://schemas.microsoft.com/office/powerpoint/2010/main" val="6147595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074036F8-7788-425A-BE10-7DABA08B3D23}" type="slidenum">
              <a:rPr lang="ko-KR" altLang="en-US" smtClean="0"/>
              <a:t>20</a:t>
            </a:fld>
            <a:endParaRPr lang="ko-KR" altLang="en-US"/>
          </a:p>
        </p:txBody>
      </p:sp>
    </p:spTree>
    <p:extLst>
      <p:ext uri="{BB962C8B-B14F-4D97-AF65-F5344CB8AC3E}">
        <p14:creationId xmlns:p14="http://schemas.microsoft.com/office/powerpoint/2010/main" val="354039971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074036F8-7788-425A-BE10-7DABA08B3D23}" type="slidenum">
              <a:rPr lang="ko-KR" altLang="en-US" smtClean="0"/>
              <a:t>61</a:t>
            </a:fld>
            <a:endParaRPr lang="ko-KR" altLang="en-US"/>
          </a:p>
        </p:txBody>
      </p:sp>
    </p:spTree>
    <p:extLst>
      <p:ext uri="{BB962C8B-B14F-4D97-AF65-F5344CB8AC3E}">
        <p14:creationId xmlns:p14="http://schemas.microsoft.com/office/powerpoint/2010/main" val="35646746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074036F8-7788-425A-BE10-7DABA08B3D23}" type="slidenum">
              <a:rPr lang="ko-KR" altLang="en-US" smtClean="0"/>
              <a:t>62</a:t>
            </a:fld>
            <a:endParaRPr lang="ko-KR" altLang="en-US"/>
          </a:p>
        </p:txBody>
      </p:sp>
    </p:spTree>
    <p:extLst>
      <p:ext uri="{BB962C8B-B14F-4D97-AF65-F5344CB8AC3E}">
        <p14:creationId xmlns:p14="http://schemas.microsoft.com/office/powerpoint/2010/main" val="3104123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074036F8-7788-425A-BE10-7DABA08B3D23}" type="slidenum">
              <a:rPr lang="ko-KR" altLang="en-US" smtClean="0"/>
              <a:t>3</a:t>
            </a:fld>
            <a:endParaRPr lang="ko-KR" altLang="en-US"/>
          </a:p>
        </p:txBody>
      </p:sp>
    </p:spTree>
    <p:extLst>
      <p:ext uri="{BB962C8B-B14F-4D97-AF65-F5344CB8AC3E}">
        <p14:creationId xmlns:p14="http://schemas.microsoft.com/office/powerpoint/2010/main" val="2342277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074036F8-7788-425A-BE10-7DABA08B3D23}" type="slidenum">
              <a:rPr lang="ko-KR" altLang="en-US" smtClean="0"/>
              <a:t>4</a:t>
            </a:fld>
            <a:endParaRPr lang="ko-KR" altLang="en-US"/>
          </a:p>
        </p:txBody>
      </p:sp>
    </p:spTree>
    <p:extLst>
      <p:ext uri="{BB962C8B-B14F-4D97-AF65-F5344CB8AC3E}">
        <p14:creationId xmlns:p14="http://schemas.microsoft.com/office/powerpoint/2010/main" val="39673051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074036F8-7788-425A-BE10-7DABA08B3D23}" type="slidenum">
              <a:rPr lang="ko-KR" altLang="en-US" smtClean="0"/>
              <a:t>5</a:t>
            </a:fld>
            <a:endParaRPr lang="ko-KR" altLang="en-US"/>
          </a:p>
        </p:txBody>
      </p:sp>
    </p:spTree>
    <p:extLst>
      <p:ext uri="{BB962C8B-B14F-4D97-AF65-F5344CB8AC3E}">
        <p14:creationId xmlns:p14="http://schemas.microsoft.com/office/powerpoint/2010/main" val="28087688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a:t>Base stations are many orders of magnitude more powerful than sensor nodes.</a:t>
            </a:r>
            <a:endParaRPr lang="ko-KR" altLang="en-US" dirty="0"/>
          </a:p>
        </p:txBody>
      </p:sp>
      <p:sp>
        <p:nvSpPr>
          <p:cNvPr id="4" name="슬라이드 번호 개체 틀 3"/>
          <p:cNvSpPr>
            <a:spLocks noGrp="1"/>
          </p:cNvSpPr>
          <p:nvPr>
            <p:ph type="sldNum" sz="quarter" idx="10"/>
          </p:nvPr>
        </p:nvSpPr>
        <p:spPr/>
        <p:txBody>
          <a:bodyPr/>
          <a:lstStyle/>
          <a:p>
            <a:fld id="{074036F8-7788-425A-BE10-7DABA08B3D23}" type="slidenum">
              <a:rPr lang="ko-KR" altLang="en-US" smtClean="0"/>
              <a:t>6</a:t>
            </a:fld>
            <a:endParaRPr lang="ko-KR" altLang="en-US"/>
          </a:p>
        </p:txBody>
      </p:sp>
    </p:spTree>
    <p:extLst>
      <p:ext uri="{BB962C8B-B14F-4D97-AF65-F5344CB8AC3E}">
        <p14:creationId xmlns:p14="http://schemas.microsoft.com/office/powerpoint/2010/main" val="11876442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a:t>Memory around 4KB – cannot maintain much</a:t>
            </a:r>
            <a:r>
              <a:rPr lang="en-US" altLang="ko-KR" baseline="0" dirty="0"/>
              <a:t> state</a:t>
            </a:r>
          </a:p>
          <a:p>
            <a:r>
              <a:rPr lang="en-US" altLang="ko-KR" dirty="0"/>
              <a:t>Bit transmitted consumes about as much power as 800-1000 instructions – bandwidth is scarce</a:t>
            </a:r>
          </a:p>
          <a:p>
            <a:r>
              <a:rPr lang="en-US" altLang="ko-KR" dirty="0"/>
              <a:t>Power is most limited as it is non-restorable resource</a:t>
            </a:r>
          </a:p>
          <a:p>
            <a:endParaRPr lang="en-US" altLang="ko-KR" dirty="0"/>
          </a:p>
          <a:p>
            <a:r>
              <a:rPr lang="en-US" altLang="ko-KR" dirty="0" err="1"/>
              <a:t>Moores</a:t>
            </a:r>
            <a:r>
              <a:rPr lang="en-US" altLang="ko-KR" dirty="0"/>
              <a:t> law not helping as the trend is down towards ever cheaper systems while maintaining the performance (fixed performance point)</a:t>
            </a:r>
            <a:endParaRPr lang="ko-KR" altLang="en-US" dirty="0"/>
          </a:p>
        </p:txBody>
      </p:sp>
      <p:sp>
        <p:nvSpPr>
          <p:cNvPr id="4" name="슬라이드 번호 개체 틀 3"/>
          <p:cNvSpPr>
            <a:spLocks noGrp="1"/>
          </p:cNvSpPr>
          <p:nvPr>
            <p:ph type="sldNum" sz="quarter" idx="10"/>
          </p:nvPr>
        </p:nvSpPr>
        <p:spPr/>
        <p:txBody>
          <a:bodyPr/>
          <a:lstStyle/>
          <a:p>
            <a:fld id="{074036F8-7788-425A-BE10-7DABA08B3D23}" type="slidenum">
              <a:rPr lang="ko-KR" altLang="en-US" smtClean="0"/>
              <a:t>7</a:t>
            </a:fld>
            <a:endParaRPr lang="ko-KR" altLang="en-US"/>
          </a:p>
        </p:txBody>
      </p:sp>
    </p:spTree>
    <p:extLst>
      <p:ext uri="{BB962C8B-B14F-4D97-AF65-F5344CB8AC3E}">
        <p14:creationId xmlns:p14="http://schemas.microsoft.com/office/powerpoint/2010/main" val="39364481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dirty="0"/>
              <a:t>distance vector and source routing protocols</a:t>
            </a:r>
            <a:r>
              <a:rPr lang="ko-KR" altLang="en-US" baseline="0" dirty="0"/>
              <a:t> </a:t>
            </a:r>
            <a:r>
              <a:rPr lang="en-US" altLang="ko-KR" baseline="0" dirty="0"/>
              <a:t>designed to find routes between all pairs, not relevant in sensor network</a:t>
            </a:r>
            <a:endParaRPr lang="en-US" altLang="ko-KR" dirty="0"/>
          </a:p>
        </p:txBody>
      </p:sp>
      <p:sp>
        <p:nvSpPr>
          <p:cNvPr id="4" name="슬라이드 번호 개체 틀 3"/>
          <p:cNvSpPr>
            <a:spLocks noGrp="1"/>
          </p:cNvSpPr>
          <p:nvPr>
            <p:ph type="sldNum" sz="quarter" idx="10"/>
          </p:nvPr>
        </p:nvSpPr>
        <p:spPr/>
        <p:txBody>
          <a:bodyPr/>
          <a:lstStyle/>
          <a:p>
            <a:fld id="{074036F8-7788-425A-BE10-7DABA08B3D23}" type="slidenum">
              <a:rPr lang="ko-KR" altLang="en-US" smtClean="0"/>
              <a:t>8</a:t>
            </a:fld>
            <a:endParaRPr lang="ko-KR" altLang="en-US"/>
          </a:p>
        </p:txBody>
      </p:sp>
    </p:spTree>
    <p:extLst>
      <p:ext uri="{BB962C8B-B14F-4D97-AF65-F5344CB8AC3E}">
        <p14:creationId xmlns:p14="http://schemas.microsoft.com/office/powerpoint/2010/main" val="16548605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074036F8-7788-425A-BE10-7DABA08B3D23}" type="slidenum">
              <a:rPr lang="ko-KR" altLang="en-US" smtClean="0"/>
              <a:t>9</a:t>
            </a:fld>
            <a:endParaRPr lang="ko-KR" altLang="en-US"/>
          </a:p>
        </p:txBody>
      </p:sp>
    </p:spTree>
    <p:extLst>
      <p:ext uri="{BB962C8B-B14F-4D97-AF65-F5344CB8AC3E}">
        <p14:creationId xmlns:p14="http://schemas.microsoft.com/office/powerpoint/2010/main" val="38159984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86320540-B422-49EF-AFD2-47255827D22F}"/>
              </a:ext>
            </a:extLst>
          </p:cNvPr>
          <p:cNvSpPr>
            <a:spLocks noGrp="1"/>
          </p:cNvSpPr>
          <p:nvPr>
            <p:ph type="ctrTitle"/>
          </p:nvPr>
        </p:nvSpPr>
        <p:spPr>
          <a:xfrm>
            <a:off x="1054100" y="1122363"/>
            <a:ext cx="10096500" cy="2387600"/>
          </a:xfrm>
        </p:spPr>
        <p:txBody>
          <a:bodyPr anchor="b"/>
          <a:lstStyle>
            <a:lvl1pPr algn="l">
              <a:defRPr sz="6000"/>
            </a:lvl1pPr>
          </a:lstStyle>
          <a:p>
            <a:r>
              <a:rPr lang="ko-KR" altLang="en-US" dirty="0"/>
              <a:t>마스터 제목 스타일 편집</a:t>
            </a:r>
          </a:p>
        </p:txBody>
      </p:sp>
      <p:sp>
        <p:nvSpPr>
          <p:cNvPr id="3" name="부제목 2">
            <a:extLst>
              <a:ext uri="{FF2B5EF4-FFF2-40B4-BE49-F238E27FC236}">
                <a16:creationId xmlns:a16="http://schemas.microsoft.com/office/drawing/2014/main" id="{B6C57F97-06F7-41EB-BA3A-73266DB2C5BA}"/>
              </a:ext>
            </a:extLst>
          </p:cNvPr>
          <p:cNvSpPr>
            <a:spLocks noGrp="1"/>
          </p:cNvSpPr>
          <p:nvPr>
            <p:ph type="subTitle" idx="1"/>
          </p:nvPr>
        </p:nvSpPr>
        <p:spPr>
          <a:xfrm>
            <a:off x="1054100" y="4079875"/>
            <a:ext cx="10096500" cy="1655762"/>
          </a:xfrm>
        </p:spPr>
        <p:txBody>
          <a:bodyPr/>
          <a:lstStyle>
            <a:lvl1pPr marL="0" indent="0" algn="ctr">
              <a:buNone/>
              <a:defRPr sz="24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dirty="0"/>
              <a:t>클릭하여 마스터 부제목 스타일 편집</a:t>
            </a:r>
          </a:p>
        </p:txBody>
      </p:sp>
      <p:sp>
        <p:nvSpPr>
          <p:cNvPr id="4" name="날짜 개체 틀 3">
            <a:extLst>
              <a:ext uri="{FF2B5EF4-FFF2-40B4-BE49-F238E27FC236}">
                <a16:creationId xmlns:a16="http://schemas.microsoft.com/office/drawing/2014/main" id="{B94866E2-A118-433D-9962-5B86025D50D0}"/>
              </a:ext>
            </a:extLst>
          </p:cNvPr>
          <p:cNvSpPr>
            <a:spLocks noGrp="1"/>
          </p:cNvSpPr>
          <p:nvPr>
            <p:ph type="dt" sz="half" idx="10"/>
          </p:nvPr>
        </p:nvSpPr>
        <p:spPr/>
        <p:txBody>
          <a:bodyPr/>
          <a:lstStyle/>
          <a:p>
            <a:fld id="{EA1807D6-F106-4E26-BAA2-83D4C7CB3CC9}" type="datetime1">
              <a:rPr lang="ko-KR" altLang="en-US" smtClean="0"/>
              <a:t>2020-11-17</a:t>
            </a:fld>
            <a:endParaRPr lang="ko-KR" altLang="en-US" dirty="0"/>
          </a:p>
        </p:txBody>
      </p:sp>
      <p:sp>
        <p:nvSpPr>
          <p:cNvPr id="5" name="바닥글 개체 틀 4">
            <a:extLst>
              <a:ext uri="{FF2B5EF4-FFF2-40B4-BE49-F238E27FC236}">
                <a16:creationId xmlns:a16="http://schemas.microsoft.com/office/drawing/2014/main" id="{F73037D3-0723-4069-A907-D9943E67CDB5}"/>
              </a:ext>
            </a:extLst>
          </p:cNvPr>
          <p:cNvSpPr>
            <a:spLocks noGrp="1"/>
          </p:cNvSpPr>
          <p:nvPr>
            <p:ph type="ftr" sz="quarter" idx="11"/>
          </p:nvPr>
        </p:nvSpPr>
        <p:spPr/>
        <p:txBody>
          <a:bodyPr/>
          <a:lstStyle/>
          <a:p>
            <a:endParaRPr lang="ko-KR" altLang="en-US"/>
          </a:p>
        </p:txBody>
      </p:sp>
      <p:sp>
        <p:nvSpPr>
          <p:cNvPr id="6" name="슬라이드 번호 개체 틀 5">
            <a:extLst>
              <a:ext uri="{FF2B5EF4-FFF2-40B4-BE49-F238E27FC236}">
                <a16:creationId xmlns:a16="http://schemas.microsoft.com/office/drawing/2014/main" id="{7E56C754-8396-4C55-A3C6-B9155A675890}"/>
              </a:ext>
            </a:extLst>
          </p:cNvPr>
          <p:cNvSpPr>
            <a:spLocks noGrp="1"/>
          </p:cNvSpPr>
          <p:nvPr>
            <p:ph type="sldNum" sz="quarter" idx="12"/>
          </p:nvPr>
        </p:nvSpPr>
        <p:spPr/>
        <p:txBody>
          <a:bodyPr/>
          <a:lstStyle/>
          <a:p>
            <a:fld id="{AD68BFA4-A7DE-4C49-BCEC-B3A47435A975}" type="slidenum">
              <a:rPr lang="ko-KR" altLang="en-US" smtClean="0"/>
              <a:t>‹#›</a:t>
            </a:fld>
            <a:endParaRPr lang="ko-KR" altLang="en-US"/>
          </a:p>
        </p:txBody>
      </p:sp>
    </p:spTree>
    <p:extLst>
      <p:ext uri="{BB962C8B-B14F-4D97-AF65-F5344CB8AC3E}">
        <p14:creationId xmlns:p14="http://schemas.microsoft.com/office/powerpoint/2010/main" val="3554051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6A7D44AC-F4BC-455B-BC7E-77FAC0646C7A}"/>
              </a:ext>
            </a:extLst>
          </p:cNvPr>
          <p:cNvSpPr>
            <a:spLocks noGrp="1"/>
          </p:cNvSpPr>
          <p:nvPr>
            <p:ph type="title"/>
          </p:nvPr>
        </p:nvSpPr>
        <p:spPr/>
        <p:txBody>
          <a:bodyPr/>
          <a:lstStyle/>
          <a:p>
            <a:r>
              <a:rPr lang="ko-KR" altLang="en-US"/>
              <a:t>마스터 제목 스타일 편집</a:t>
            </a:r>
          </a:p>
        </p:txBody>
      </p:sp>
      <p:sp>
        <p:nvSpPr>
          <p:cNvPr id="3" name="세로 텍스트 개체 틀 2">
            <a:extLst>
              <a:ext uri="{FF2B5EF4-FFF2-40B4-BE49-F238E27FC236}">
                <a16:creationId xmlns:a16="http://schemas.microsoft.com/office/drawing/2014/main" id="{D8B8A86F-15C6-4CF5-AC90-48C27A4FFC13}"/>
              </a:ext>
            </a:extLst>
          </p:cNvPr>
          <p:cNvSpPr>
            <a:spLocks noGrp="1"/>
          </p:cNvSpPr>
          <p:nvPr>
            <p:ph type="body" orient="vert" idx="1"/>
          </p:nvPr>
        </p:nvSpPr>
        <p:spPr>
          <a:xfrm>
            <a:off x="337457" y="1244082"/>
            <a:ext cx="11517086" cy="4979533"/>
          </a:xfrm>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a:extLst>
              <a:ext uri="{FF2B5EF4-FFF2-40B4-BE49-F238E27FC236}">
                <a16:creationId xmlns:a16="http://schemas.microsoft.com/office/drawing/2014/main" id="{B5EB3E74-C716-41A7-89CE-665BCD5F776C}"/>
              </a:ext>
            </a:extLst>
          </p:cNvPr>
          <p:cNvSpPr>
            <a:spLocks noGrp="1"/>
          </p:cNvSpPr>
          <p:nvPr>
            <p:ph type="dt" sz="half" idx="10"/>
          </p:nvPr>
        </p:nvSpPr>
        <p:spPr/>
        <p:txBody>
          <a:bodyPr/>
          <a:lstStyle/>
          <a:p>
            <a:fld id="{98BE9950-EA81-4496-AB27-31D64A26AE1D}" type="datetime1">
              <a:rPr lang="ko-KR" altLang="en-US" smtClean="0"/>
              <a:t>2020-11-17</a:t>
            </a:fld>
            <a:endParaRPr lang="ko-KR" altLang="en-US"/>
          </a:p>
        </p:txBody>
      </p:sp>
      <p:sp>
        <p:nvSpPr>
          <p:cNvPr id="6" name="슬라이드 번호 개체 틀 5">
            <a:extLst>
              <a:ext uri="{FF2B5EF4-FFF2-40B4-BE49-F238E27FC236}">
                <a16:creationId xmlns:a16="http://schemas.microsoft.com/office/drawing/2014/main" id="{0F12C8F6-A360-46A0-944F-6B4A2DFE1BAD}"/>
              </a:ext>
            </a:extLst>
          </p:cNvPr>
          <p:cNvSpPr>
            <a:spLocks noGrp="1"/>
          </p:cNvSpPr>
          <p:nvPr>
            <p:ph type="sldNum" sz="quarter" idx="12"/>
          </p:nvPr>
        </p:nvSpPr>
        <p:spPr/>
        <p:txBody>
          <a:bodyPr/>
          <a:lstStyle/>
          <a:p>
            <a:fld id="{AD68BFA4-A7DE-4C49-BCEC-B3A47435A975}" type="slidenum">
              <a:rPr lang="ko-KR" altLang="en-US" smtClean="0"/>
              <a:t>‹#›</a:t>
            </a:fld>
            <a:endParaRPr lang="ko-KR" altLang="en-US"/>
          </a:p>
        </p:txBody>
      </p:sp>
    </p:spTree>
    <p:extLst>
      <p:ext uri="{BB962C8B-B14F-4D97-AF65-F5344CB8AC3E}">
        <p14:creationId xmlns:p14="http://schemas.microsoft.com/office/powerpoint/2010/main" val="1027821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a:extLst>
              <a:ext uri="{FF2B5EF4-FFF2-40B4-BE49-F238E27FC236}">
                <a16:creationId xmlns:a16="http://schemas.microsoft.com/office/drawing/2014/main" id="{2DDF2D47-9672-4027-A25E-AA8A9E45EFC1}"/>
              </a:ext>
            </a:extLst>
          </p:cNvPr>
          <p:cNvSpPr>
            <a:spLocks noGrp="1"/>
          </p:cNvSpPr>
          <p:nvPr>
            <p:ph type="title" orient="vert"/>
          </p:nvPr>
        </p:nvSpPr>
        <p:spPr>
          <a:xfrm>
            <a:off x="8724900" y="365125"/>
            <a:ext cx="2628900" cy="5811838"/>
          </a:xfrm>
        </p:spPr>
        <p:txBody>
          <a:bodyPr vert="eaVert"/>
          <a:lstStyle/>
          <a:p>
            <a:r>
              <a:rPr lang="ko-KR" altLang="en-US"/>
              <a:t>마스터 제목 스타일 편집</a:t>
            </a:r>
          </a:p>
        </p:txBody>
      </p:sp>
      <p:sp>
        <p:nvSpPr>
          <p:cNvPr id="3" name="세로 텍스트 개체 틀 2">
            <a:extLst>
              <a:ext uri="{FF2B5EF4-FFF2-40B4-BE49-F238E27FC236}">
                <a16:creationId xmlns:a16="http://schemas.microsoft.com/office/drawing/2014/main" id="{6CCAED51-C324-4610-A28E-7A4E7E73E2C5}"/>
              </a:ext>
            </a:extLst>
          </p:cNvPr>
          <p:cNvSpPr>
            <a:spLocks noGrp="1"/>
          </p:cNvSpPr>
          <p:nvPr>
            <p:ph type="body" orient="vert" idx="1"/>
          </p:nvPr>
        </p:nvSpPr>
        <p:spPr>
          <a:xfrm>
            <a:off x="838200" y="365125"/>
            <a:ext cx="7734300" cy="5811838"/>
          </a:xfrm>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a:extLst>
              <a:ext uri="{FF2B5EF4-FFF2-40B4-BE49-F238E27FC236}">
                <a16:creationId xmlns:a16="http://schemas.microsoft.com/office/drawing/2014/main" id="{3BF0AC89-8AB6-4659-951B-DCF69746FB3A}"/>
              </a:ext>
            </a:extLst>
          </p:cNvPr>
          <p:cNvSpPr>
            <a:spLocks noGrp="1"/>
          </p:cNvSpPr>
          <p:nvPr>
            <p:ph type="dt" sz="half" idx="10"/>
          </p:nvPr>
        </p:nvSpPr>
        <p:spPr/>
        <p:txBody>
          <a:bodyPr/>
          <a:lstStyle/>
          <a:p>
            <a:fld id="{476C04E2-3237-4E27-A834-EF0F25623FB2}" type="datetime1">
              <a:rPr lang="ko-KR" altLang="en-US" smtClean="0"/>
              <a:t>2020-11-17</a:t>
            </a:fld>
            <a:endParaRPr lang="ko-KR" altLang="en-US"/>
          </a:p>
        </p:txBody>
      </p:sp>
      <p:sp>
        <p:nvSpPr>
          <p:cNvPr id="6" name="슬라이드 번호 개체 틀 5">
            <a:extLst>
              <a:ext uri="{FF2B5EF4-FFF2-40B4-BE49-F238E27FC236}">
                <a16:creationId xmlns:a16="http://schemas.microsoft.com/office/drawing/2014/main" id="{77FA5538-896B-4C88-8101-90E3C02B77D9}"/>
              </a:ext>
            </a:extLst>
          </p:cNvPr>
          <p:cNvSpPr>
            <a:spLocks noGrp="1"/>
          </p:cNvSpPr>
          <p:nvPr>
            <p:ph type="sldNum" sz="quarter" idx="12"/>
          </p:nvPr>
        </p:nvSpPr>
        <p:spPr/>
        <p:txBody>
          <a:bodyPr/>
          <a:lstStyle/>
          <a:p>
            <a:fld id="{AD68BFA4-A7DE-4C49-BCEC-B3A47435A975}" type="slidenum">
              <a:rPr lang="ko-KR" altLang="en-US" smtClean="0"/>
              <a:t>‹#›</a:t>
            </a:fld>
            <a:endParaRPr lang="ko-KR" altLang="en-US"/>
          </a:p>
        </p:txBody>
      </p:sp>
    </p:spTree>
    <p:extLst>
      <p:ext uri="{BB962C8B-B14F-4D97-AF65-F5344CB8AC3E}">
        <p14:creationId xmlns:p14="http://schemas.microsoft.com/office/powerpoint/2010/main" val="4056940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0E049FD2-FC03-4079-9453-9E1338D74132}"/>
              </a:ext>
            </a:extLst>
          </p:cNvPr>
          <p:cNvSpPr>
            <a:spLocks noGrp="1"/>
          </p:cNvSpPr>
          <p:nvPr>
            <p:ph type="title"/>
          </p:nvPr>
        </p:nvSpPr>
        <p:spPr/>
        <p:txBody>
          <a:bodyPr>
            <a:normAutofit/>
          </a:bodyPr>
          <a:lstStyle>
            <a:lvl1pPr>
              <a:defRPr sz="4000"/>
            </a:lvl1pPr>
          </a:lstStyle>
          <a:p>
            <a:r>
              <a:rPr lang="ko-KR" altLang="en-US" dirty="0"/>
              <a:t>마스터 제목 스타일 편집</a:t>
            </a:r>
          </a:p>
        </p:txBody>
      </p:sp>
      <p:sp>
        <p:nvSpPr>
          <p:cNvPr id="3" name="내용 개체 틀 2">
            <a:extLst>
              <a:ext uri="{FF2B5EF4-FFF2-40B4-BE49-F238E27FC236}">
                <a16:creationId xmlns:a16="http://schemas.microsoft.com/office/drawing/2014/main" id="{CAC803DA-2BC8-4530-8DF7-370A5A044603}"/>
              </a:ext>
            </a:extLst>
          </p:cNvPr>
          <p:cNvSpPr>
            <a:spLocks noGrp="1"/>
          </p:cNvSpPr>
          <p:nvPr>
            <p:ph idx="1"/>
          </p:nvPr>
        </p:nvSpPr>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a:extLst>
              <a:ext uri="{FF2B5EF4-FFF2-40B4-BE49-F238E27FC236}">
                <a16:creationId xmlns:a16="http://schemas.microsoft.com/office/drawing/2014/main" id="{E6220B86-5929-4454-990B-48939DF86897}"/>
              </a:ext>
            </a:extLst>
          </p:cNvPr>
          <p:cNvSpPr>
            <a:spLocks noGrp="1"/>
          </p:cNvSpPr>
          <p:nvPr>
            <p:ph type="dt" sz="half" idx="10"/>
          </p:nvPr>
        </p:nvSpPr>
        <p:spPr/>
        <p:txBody>
          <a:bodyPr/>
          <a:lstStyle/>
          <a:p>
            <a:fld id="{3F74DE04-122D-4376-B28B-4CDEE68AAA95}" type="datetime1">
              <a:rPr lang="ko-KR" altLang="en-US" smtClean="0"/>
              <a:t>2020-11-17</a:t>
            </a:fld>
            <a:endParaRPr lang="ko-KR" altLang="en-US" dirty="0"/>
          </a:p>
        </p:txBody>
      </p:sp>
      <p:sp>
        <p:nvSpPr>
          <p:cNvPr id="6" name="슬라이드 번호 개체 틀 5">
            <a:extLst>
              <a:ext uri="{FF2B5EF4-FFF2-40B4-BE49-F238E27FC236}">
                <a16:creationId xmlns:a16="http://schemas.microsoft.com/office/drawing/2014/main" id="{3EB9D00E-3BE2-46AC-A0FE-71CFE3D37C0E}"/>
              </a:ext>
            </a:extLst>
          </p:cNvPr>
          <p:cNvSpPr>
            <a:spLocks noGrp="1"/>
          </p:cNvSpPr>
          <p:nvPr>
            <p:ph type="sldNum" sz="quarter" idx="12"/>
          </p:nvPr>
        </p:nvSpPr>
        <p:spPr/>
        <p:txBody>
          <a:bodyPr/>
          <a:lstStyle/>
          <a:p>
            <a:fld id="{AD68BFA4-A7DE-4C49-BCEC-B3A47435A975}" type="slidenum">
              <a:rPr lang="ko-KR" altLang="en-US" smtClean="0"/>
              <a:t>‹#›</a:t>
            </a:fld>
            <a:endParaRPr lang="ko-KR" altLang="en-US" dirty="0"/>
          </a:p>
        </p:txBody>
      </p:sp>
      <p:cxnSp>
        <p:nvCxnSpPr>
          <p:cNvPr id="7" name="직선 연결선[R] 11">
            <a:extLst>
              <a:ext uri="{FF2B5EF4-FFF2-40B4-BE49-F238E27FC236}">
                <a16:creationId xmlns:a16="http://schemas.microsoft.com/office/drawing/2014/main" id="{2FA44640-11A5-470D-A060-513F8F7C70D2}"/>
              </a:ext>
            </a:extLst>
          </p:cNvPr>
          <p:cNvCxnSpPr>
            <a:cxnSpLocks/>
          </p:cNvCxnSpPr>
          <p:nvPr userDrawn="1"/>
        </p:nvCxnSpPr>
        <p:spPr>
          <a:xfrm>
            <a:off x="0" y="1096473"/>
            <a:ext cx="9000000" cy="0"/>
          </a:xfrm>
          <a:prstGeom prst="line">
            <a:avLst/>
          </a:prstGeom>
        </p:spPr>
        <p:style>
          <a:lnRef idx="1">
            <a:schemeClr val="dk1"/>
          </a:lnRef>
          <a:fillRef idx="0">
            <a:schemeClr val="dk1"/>
          </a:fillRef>
          <a:effectRef idx="0">
            <a:schemeClr val="dk1"/>
          </a:effectRef>
          <a:fontRef idx="minor">
            <a:schemeClr val="tx1"/>
          </a:fontRef>
        </p:style>
      </p:cxnSp>
      <p:sp>
        <p:nvSpPr>
          <p:cNvPr id="8" name="타원 7">
            <a:extLst>
              <a:ext uri="{FF2B5EF4-FFF2-40B4-BE49-F238E27FC236}">
                <a16:creationId xmlns:a16="http://schemas.microsoft.com/office/drawing/2014/main" id="{F4719BAF-42EC-49F1-9933-B549ABDA89FC}"/>
              </a:ext>
            </a:extLst>
          </p:cNvPr>
          <p:cNvSpPr/>
          <p:nvPr userDrawn="1"/>
        </p:nvSpPr>
        <p:spPr>
          <a:xfrm>
            <a:off x="8964000" y="1060473"/>
            <a:ext cx="72000" cy="72000"/>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sz="1800"/>
          </a:p>
        </p:txBody>
      </p:sp>
    </p:spTree>
    <p:extLst>
      <p:ext uri="{BB962C8B-B14F-4D97-AF65-F5344CB8AC3E}">
        <p14:creationId xmlns:p14="http://schemas.microsoft.com/office/powerpoint/2010/main" val="298321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C83B1939-891A-45B2-9E33-D2BBC1C86ABE}"/>
              </a:ext>
            </a:extLst>
          </p:cNvPr>
          <p:cNvSpPr>
            <a:spLocks noGrp="1"/>
          </p:cNvSpPr>
          <p:nvPr>
            <p:ph type="title"/>
          </p:nvPr>
        </p:nvSpPr>
        <p:spPr>
          <a:xfrm>
            <a:off x="831850" y="1709738"/>
            <a:ext cx="10515600" cy="2852737"/>
          </a:xfrm>
        </p:spPr>
        <p:txBody>
          <a:bodyPr anchor="b"/>
          <a:lstStyle>
            <a:lvl1pPr>
              <a:defRPr sz="6000"/>
            </a:lvl1pPr>
          </a:lstStyle>
          <a:p>
            <a:r>
              <a:rPr lang="ko-KR" altLang="en-US"/>
              <a:t>마스터 제목 스타일 편집</a:t>
            </a:r>
          </a:p>
        </p:txBody>
      </p:sp>
      <p:sp>
        <p:nvSpPr>
          <p:cNvPr id="3" name="텍스트 개체 틀 2">
            <a:extLst>
              <a:ext uri="{FF2B5EF4-FFF2-40B4-BE49-F238E27FC236}">
                <a16:creationId xmlns:a16="http://schemas.microsoft.com/office/drawing/2014/main" id="{48E4B507-D70E-4F88-9D94-D249A202BD6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o-KR" altLang="en-US"/>
              <a:t>마스터 텍스트 스타일 편집</a:t>
            </a:r>
          </a:p>
        </p:txBody>
      </p:sp>
      <p:sp>
        <p:nvSpPr>
          <p:cNvPr id="4" name="날짜 개체 틀 3">
            <a:extLst>
              <a:ext uri="{FF2B5EF4-FFF2-40B4-BE49-F238E27FC236}">
                <a16:creationId xmlns:a16="http://schemas.microsoft.com/office/drawing/2014/main" id="{C899511A-6928-43BB-BE71-DA36876CA779}"/>
              </a:ext>
            </a:extLst>
          </p:cNvPr>
          <p:cNvSpPr>
            <a:spLocks noGrp="1"/>
          </p:cNvSpPr>
          <p:nvPr>
            <p:ph type="dt" sz="half" idx="10"/>
          </p:nvPr>
        </p:nvSpPr>
        <p:spPr/>
        <p:txBody>
          <a:bodyPr/>
          <a:lstStyle/>
          <a:p>
            <a:fld id="{974A9BBA-A82A-460B-9D5C-86BCA444A372}" type="datetime1">
              <a:rPr lang="ko-KR" altLang="en-US" smtClean="0"/>
              <a:t>2020-11-17</a:t>
            </a:fld>
            <a:endParaRPr lang="ko-KR" altLang="en-US"/>
          </a:p>
        </p:txBody>
      </p:sp>
      <p:sp>
        <p:nvSpPr>
          <p:cNvPr id="6" name="슬라이드 번호 개체 틀 5">
            <a:extLst>
              <a:ext uri="{FF2B5EF4-FFF2-40B4-BE49-F238E27FC236}">
                <a16:creationId xmlns:a16="http://schemas.microsoft.com/office/drawing/2014/main" id="{15BB0761-C0BF-4F19-974E-9B454E30EFA2}"/>
              </a:ext>
            </a:extLst>
          </p:cNvPr>
          <p:cNvSpPr>
            <a:spLocks noGrp="1"/>
          </p:cNvSpPr>
          <p:nvPr>
            <p:ph type="sldNum" sz="quarter" idx="12"/>
          </p:nvPr>
        </p:nvSpPr>
        <p:spPr/>
        <p:txBody>
          <a:bodyPr/>
          <a:lstStyle/>
          <a:p>
            <a:fld id="{AD68BFA4-A7DE-4C49-BCEC-B3A47435A975}" type="slidenum">
              <a:rPr lang="ko-KR" altLang="en-US" smtClean="0"/>
              <a:t>‹#›</a:t>
            </a:fld>
            <a:endParaRPr lang="ko-KR" altLang="en-US"/>
          </a:p>
        </p:txBody>
      </p:sp>
    </p:spTree>
    <p:extLst>
      <p:ext uri="{BB962C8B-B14F-4D97-AF65-F5344CB8AC3E}">
        <p14:creationId xmlns:p14="http://schemas.microsoft.com/office/powerpoint/2010/main" val="5119126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E5B00F99-7625-403D-A6BA-E781DCC07400}"/>
              </a:ext>
            </a:extLst>
          </p:cNvPr>
          <p:cNvSpPr>
            <a:spLocks noGrp="1"/>
          </p:cNvSpPr>
          <p:nvPr>
            <p:ph type="title"/>
          </p:nvPr>
        </p:nvSpPr>
        <p:spPr/>
        <p:txBody>
          <a:bodyPr/>
          <a:lstStyle/>
          <a:p>
            <a:r>
              <a:rPr lang="ko-KR" altLang="en-US" dirty="0"/>
              <a:t>마스터 제목 스타일 편집</a:t>
            </a:r>
          </a:p>
        </p:txBody>
      </p:sp>
      <p:sp>
        <p:nvSpPr>
          <p:cNvPr id="3" name="내용 개체 틀 2">
            <a:extLst>
              <a:ext uri="{FF2B5EF4-FFF2-40B4-BE49-F238E27FC236}">
                <a16:creationId xmlns:a16="http://schemas.microsoft.com/office/drawing/2014/main" id="{A18DD16A-C26A-4C9D-ACBF-B1FCF3E22596}"/>
              </a:ext>
            </a:extLst>
          </p:cNvPr>
          <p:cNvSpPr>
            <a:spLocks noGrp="1"/>
          </p:cNvSpPr>
          <p:nvPr>
            <p:ph sz="half" idx="1"/>
          </p:nvPr>
        </p:nvSpPr>
        <p:spPr>
          <a:xfrm>
            <a:off x="348343" y="1248582"/>
            <a:ext cx="5671457" cy="4928381"/>
          </a:xfrm>
        </p:spPr>
        <p:txBody>
          <a:bodyPr/>
          <a:lstStyle/>
          <a:p>
            <a:pPr lvl="0"/>
            <a:r>
              <a:rPr lang="ko-KR" altLang="en-US" dirty="0"/>
              <a:t>마스터 텍스트 스타일 편집</a:t>
            </a:r>
          </a:p>
          <a:p>
            <a:pPr lvl="1"/>
            <a:r>
              <a:rPr lang="ko-KR" altLang="en-US" dirty="0"/>
              <a:t>둘째 수준</a:t>
            </a:r>
          </a:p>
          <a:p>
            <a:pPr lvl="2"/>
            <a:r>
              <a:rPr lang="ko-KR" altLang="en-US" dirty="0"/>
              <a:t>셋째 수준</a:t>
            </a:r>
          </a:p>
          <a:p>
            <a:pPr lvl="3"/>
            <a:r>
              <a:rPr lang="ko-KR" altLang="en-US" dirty="0"/>
              <a:t>넷째 수준</a:t>
            </a:r>
          </a:p>
          <a:p>
            <a:pPr lvl="4"/>
            <a:r>
              <a:rPr lang="ko-KR" altLang="en-US" dirty="0"/>
              <a:t>다섯째 수준</a:t>
            </a:r>
          </a:p>
        </p:txBody>
      </p:sp>
      <p:sp>
        <p:nvSpPr>
          <p:cNvPr id="4" name="내용 개체 틀 3">
            <a:extLst>
              <a:ext uri="{FF2B5EF4-FFF2-40B4-BE49-F238E27FC236}">
                <a16:creationId xmlns:a16="http://schemas.microsoft.com/office/drawing/2014/main" id="{0256122E-DCDD-40DA-A406-1184071C5057}"/>
              </a:ext>
            </a:extLst>
          </p:cNvPr>
          <p:cNvSpPr>
            <a:spLocks noGrp="1"/>
          </p:cNvSpPr>
          <p:nvPr>
            <p:ph sz="half" idx="2"/>
          </p:nvPr>
        </p:nvSpPr>
        <p:spPr>
          <a:xfrm>
            <a:off x="6172199" y="1248582"/>
            <a:ext cx="5671457" cy="4928381"/>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날짜 개체 틀 4">
            <a:extLst>
              <a:ext uri="{FF2B5EF4-FFF2-40B4-BE49-F238E27FC236}">
                <a16:creationId xmlns:a16="http://schemas.microsoft.com/office/drawing/2014/main" id="{83E7A32F-F5EC-4AD1-8062-BC3B9548435B}"/>
              </a:ext>
            </a:extLst>
          </p:cNvPr>
          <p:cNvSpPr>
            <a:spLocks noGrp="1"/>
          </p:cNvSpPr>
          <p:nvPr>
            <p:ph type="dt" sz="half" idx="10"/>
          </p:nvPr>
        </p:nvSpPr>
        <p:spPr/>
        <p:txBody>
          <a:bodyPr/>
          <a:lstStyle/>
          <a:p>
            <a:fld id="{641DFB8A-76B5-45A6-99D4-7E10ABAB7568}" type="datetime1">
              <a:rPr lang="ko-KR" altLang="en-US" smtClean="0"/>
              <a:t>2020-11-17</a:t>
            </a:fld>
            <a:endParaRPr lang="ko-KR" altLang="en-US"/>
          </a:p>
        </p:txBody>
      </p:sp>
      <p:sp>
        <p:nvSpPr>
          <p:cNvPr id="7" name="슬라이드 번호 개체 틀 6">
            <a:extLst>
              <a:ext uri="{FF2B5EF4-FFF2-40B4-BE49-F238E27FC236}">
                <a16:creationId xmlns:a16="http://schemas.microsoft.com/office/drawing/2014/main" id="{C06D6261-06CB-4777-BECA-7D3214AB308B}"/>
              </a:ext>
            </a:extLst>
          </p:cNvPr>
          <p:cNvSpPr>
            <a:spLocks noGrp="1"/>
          </p:cNvSpPr>
          <p:nvPr>
            <p:ph type="sldNum" sz="quarter" idx="12"/>
          </p:nvPr>
        </p:nvSpPr>
        <p:spPr/>
        <p:txBody>
          <a:bodyPr/>
          <a:lstStyle/>
          <a:p>
            <a:fld id="{AD68BFA4-A7DE-4C49-BCEC-B3A47435A975}" type="slidenum">
              <a:rPr lang="ko-KR" altLang="en-US" smtClean="0"/>
              <a:t>‹#›</a:t>
            </a:fld>
            <a:endParaRPr lang="ko-KR" altLang="en-US"/>
          </a:p>
        </p:txBody>
      </p:sp>
      <p:cxnSp>
        <p:nvCxnSpPr>
          <p:cNvPr id="13" name="직선 연결선[R] 11">
            <a:extLst>
              <a:ext uri="{FF2B5EF4-FFF2-40B4-BE49-F238E27FC236}">
                <a16:creationId xmlns:a16="http://schemas.microsoft.com/office/drawing/2014/main" id="{68697ED7-842A-430D-8DEE-9FCF742E9A9A}"/>
              </a:ext>
            </a:extLst>
          </p:cNvPr>
          <p:cNvCxnSpPr>
            <a:cxnSpLocks/>
          </p:cNvCxnSpPr>
          <p:nvPr userDrawn="1"/>
        </p:nvCxnSpPr>
        <p:spPr>
          <a:xfrm>
            <a:off x="0" y="1096473"/>
            <a:ext cx="9000000" cy="0"/>
          </a:xfrm>
          <a:prstGeom prst="line">
            <a:avLst/>
          </a:prstGeom>
        </p:spPr>
        <p:style>
          <a:lnRef idx="1">
            <a:schemeClr val="dk1"/>
          </a:lnRef>
          <a:fillRef idx="0">
            <a:schemeClr val="dk1"/>
          </a:fillRef>
          <a:effectRef idx="0">
            <a:schemeClr val="dk1"/>
          </a:effectRef>
          <a:fontRef idx="minor">
            <a:schemeClr val="tx1"/>
          </a:fontRef>
        </p:style>
      </p:cxnSp>
      <p:sp>
        <p:nvSpPr>
          <p:cNvPr id="14" name="타원 13">
            <a:extLst>
              <a:ext uri="{FF2B5EF4-FFF2-40B4-BE49-F238E27FC236}">
                <a16:creationId xmlns:a16="http://schemas.microsoft.com/office/drawing/2014/main" id="{11055B44-4A07-4B17-AF21-D7D5ECFF5472}"/>
              </a:ext>
            </a:extLst>
          </p:cNvPr>
          <p:cNvSpPr/>
          <p:nvPr userDrawn="1"/>
        </p:nvSpPr>
        <p:spPr>
          <a:xfrm>
            <a:off x="8964000" y="1060473"/>
            <a:ext cx="72000" cy="72000"/>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sz="1800"/>
          </a:p>
        </p:txBody>
      </p:sp>
    </p:spTree>
    <p:extLst>
      <p:ext uri="{BB962C8B-B14F-4D97-AF65-F5344CB8AC3E}">
        <p14:creationId xmlns:p14="http://schemas.microsoft.com/office/powerpoint/2010/main" val="2351007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비교">
    <p:spTree>
      <p:nvGrpSpPr>
        <p:cNvPr id="1" name=""/>
        <p:cNvGrpSpPr/>
        <p:nvPr/>
      </p:nvGrpSpPr>
      <p:grpSpPr>
        <a:xfrm>
          <a:off x="0" y="0"/>
          <a:ext cx="0" cy="0"/>
          <a:chOff x="0" y="0"/>
          <a:chExt cx="0" cy="0"/>
        </a:xfrm>
      </p:grpSpPr>
      <p:sp>
        <p:nvSpPr>
          <p:cNvPr id="3" name="텍스트 개체 틀 2">
            <a:extLst>
              <a:ext uri="{FF2B5EF4-FFF2-40B4-BE49-F238E27FC236}">
                <a16:creationId xmlns:a16="http://schemas.microsoft.com/office/drawing/2014/main" id="{2842A534-92B0-480A-A78C-791C584DB333}"/>
              </a:ext>
            </a:extLst>
          </p:cNvPr>
          <p:cNvSpPr>
            <a:spLocks noGrp="1"/>
          </p:cNvSpPr>
          <p:nvPr>
            <p:ph type="body" idx="1"/>
          </p:nvPr>
        </p:nvSpPr>
        <p:spPr>
          <a:xfrm>
            <a:off x="348344" y="1212584"/>
            <a:ext cx="5649232" cy="47481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dirty="0"/>
              <a:t>마스터 텍스트 스타일 편집</a:t>
            </a:r>
          </a:p>
        </p:txBody>
      </p:sp>
      <p:sp>
        <p:nvSpPr>
          <p:cNvPr id="4" name="내용 개체 틀 3">
            <a:extLst>
              <a:ext uri="{FF2B5EF4-FFF2-40B4-BE49-F238E27FC236}">
                <a16:creationId xmlns:a16="http://schemas.microsoft.com/office/drawing/2014/main" id="{5028E3B6-03A7-43A3-A5DD-B59A9F4CBC26}"/>
              </a:ext>
            </a:extLst>
          </p:cNvPr>
          <p:cNvSpPr>
            <a:spLocks noGrp="1"/>
          </p:cNvSpPr>
          <p:nvPr>
            <p:ph sz="half" idx="2"/>
          </p:nvPr>
        </p:nvSpPr>
        <p:spPr>
          <a:xfrm>
            <a:off x="348344" y="1803507"/>
            <a:ext cx="5649232" cy="4386155"/>
          </a:xfrm>
        </p:spPr>
        <p:txBody>
          <a:bodyPr/>
          <a:lstStyle/>
          <a:p>
            <a:pPr lvl="0"/>
            <a:r>
              <a:rPr lang="ko-KR" altLang="en-US" dirty="0"/>
              <a:t>마스터 텍스트 스타일 편집</a:t>
            </a:r>
          </a:p>
          <a:p>
            <a:pPr lvl="1"/>
            <a:r>
              <a:rPr lang="ko-KR" altLang="en-US" dirty="0"/>
              <a:t>둘째 수준</a:t>
            </a:r>
          </a:p>
          <a:p>
            <a:pPr lvl="2"/>
            <a:r>
              <a:rPr lang="ko-KR" altLang="en-US" dirty="0"/>
              <a:t>셋째 수준</a:t>
            </a:r>
          </a:p>
          <a:p>
            <a:pPr lvl="3"/>
            <a:r>
              <a:rPr lang="ko-KR" altLang="en-US" dirty="0"/>
              <a:t>넷째 수준</a:t>
            </a:r>
          </a:p>
          <a:p>
            <a:pPr lvl="4"/>
            <a:r>
              <a:rPr lang="ko-KR" altLang="en-US" dirty="0"/>
              <a:t>다섯째 수준</a:t>
            </a:r>
          </a:p>
        </p:txBody>
      </p:sp>
      <p:sp>
        <p:nvSpPr>
          <p:cNvPr id="5" name="텍스트 개체 틀 4">
            <a:extLst>
              <a:ext uri="{FF2B5EF4-FFF2-40B4-BE49-F238E27FC236}">
                <a16:creationId xmlns:a16="http://schemas.microsoft.com/office/drawing/2014/main" id="{7245F423-C981-44CE-BDF2-91B20CCCD075}"/>
              </a:ext>
            </a:extLst>
          </p:cNvPr>
          <p:cNvSpPr>
            <a:spLocks noGrp="1"/>
          </p:cNvSpPr>
          <p:nvPr>
            <p:ph type="body" sz="quarter" idx="3"/>
          </p:nvPr>
        </p:nvSpPr>
        <p:spPr>
          <a:xfrm>
            <a:off x="6172200" y="1212583"/>
            <a:ext cx="5671456" cy="47481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 편집</a:t>
            </a:r>
          </a:p>
        </p:txBody>
      </p:sp>
      <p:sp>
        <p:nvSpPr>
          <p:cNvPr id="6" name="내용 개체 틀 5">
            <a:extLst>
              <a:ext uri="{FF2B5EF4-FFF2-40B4-BE49-F238E27FC236}">
                <a16:creationId xmlns:a16="http://schemas.microsoft.com/office/drawing/2014/main" id="{A9AAADCC-EB49-4A74-A7A3-DD301D356CF4}"/>
              </a:ext>
            </a:extLst>
          </p:cNvPr>
          <p:cNvSpPr>
            <a:spLocks noGrp="1"/>
          </p:cNvSpPr>
          <p:nvPr>
            <p:ph sz="quarter" idx="4"/>
          </p:nvPr>
        </p:nvSpPr>
        <p:spPr>
          <a:xfrm>
            <a:off x="6172200" y="1803507"/>
            <a:ext cx="5671456" cy="4386155"/>
          </a:xfrm>
        </p:spPr>
        <p:txBody>
          <a:bodyPr/>
          <a:lstStyle/>
          <a:p>
            <a:pPr lvl="0"/>
            <a:r>
              <a:rPr lang="ko-KR" altLang="en-US" dirty="0"/>
              <a:t>마스터 텍스트 스타일 편집</a:t>
            </a:r>
          </a:p>
          <a:p>
            <a:pPr lvl="1"/>
            <a:r>
              <a:rPr lang="ko-KR" altLang="en-US" dirty="0"/>
              <a:t>둘째 수준</a:t>
            </a:r>
          </a:p>
          <a:p>
            <a:pPr lvl="2"/>
            <a:r>
              <a:rPr lang="ko-KR" altLang="en-US" dirty="0"/>
              <a:t>셋째 수준</a:t>
            </a:r>
          </a:p>
          <a:p>
            <a:pPr lvl="3"/>
            <a:r>
              <a:rPr lang="ko-KR" altLang="en-US" dirty="0"/>
              <a:t>넷째 수준</a:t>
            </a:r>
          </a:p>
          <a:p>
            <a:pPr lvl="4"/>
            <a:r>
              <a:rPr lang="ko-KR" altLang="en-US" dirty="0"/>
              <a:t>다섯째 수준</a:t>
            </a:r>
          </a:p>
        </p:txBody>
      </p:sp>
      <p:sp>
        <p:nvSpPr>
          <p:cNvPr id="7" name="날짜 개체 틀 6">
            <a:extLst>
              <a:ext uri="{FF2B5EF4-FFF2-40B4-BE49-F238E27FC236}">
                <a16:creationId xmlns:a16="http://schemas.microsoft.com/office/drawing/2014/main" id="{97D88D7C-B35D-45F5-94B4-164E47378FE4}"/>
              </a:ext>
            </a:extLst>
          </p:cNvPr>
          <p:cNvSpPr>
            <a:spLocks noGrp="1"/>
          </p:cNvSpPr>
          <p:nvPr>
            <p:ph type="dt" sz="half" idx="10"/>
          </p:nvPr>
        </p:nvSpPr>
        <p:spPr/>
        <p:txBody>
          <a:bodyPr/>
          <a:lstStyle/>
          <a:p>
            <a:fld id="{B8029F3E-DF5C-49CD-AB09-3F91941FC330}" type="datetime1">
              <a:rPr lang="ko-KR" altLang="en-US" smtClean="0"/>
              <a:t>2020-11-17</a:t>
            </a:fld>
            <a:endParaRPr lang="ko-KR" altLang="en-US"/>
          </a:p>
        </p:txBody>
      </p:sp>
      <p:sp>
        <p:nvSpPr>
          <p:cNvPr id="9" name="슬라이드 번호 개체 틀 8">
            <a:extLst>
              <a:ext uri="{FF2B5EF4-FFF2-40B4-BE49-F238E27FC236}">
                <a16:creationId xmlns:a16="http://schemas.microsoft.com/office/drawing/2014/main" id="{22269CAB-DC55-4781-B4DE-8D805A7FD03C}"/>
              </a:ext>
            </a:extLst>
          </p:cNvPr>
          <p:cNvSpPr>
            <a:spLocks noGrp="1"/>
          </p:cNvSpPr>
          <p:nvPr>
            <p:ph type="sldNum" sz="quarter" idx="12"/>
          </p:nvPr>
        </p:nvSpPr>
        <p:spPr/>
        <p:txBody>
          <a:bodyPr/>
          <a:lstStyle/>
          <a:p>
            <a:fld id="{AD68BFA4-A7DE-4C49-BCEC-B3A47435A975}" type="slidenum">
              <a:rPr lang="ko-KR" altLang="en-US" smtClean="0"/>
              <a:t>‹#›</a:t>
            </a:fld>
            <a:endParaRPr lang="ko-KR" altLang="en-US"/>
          </a:p>
        </p:txBody>
      </p:sp>
      <p:sp>
        <p:nvSpPr>
          <p:cNvPr id="17" name="제목 1">
            <a:extLst>
              <a:ext uri="{FF2B5EF4-FFF2-40B4-BE49-F238E27FC236}">
                <a16:creationId xmlns:a16="http://schemas.microsoft.com/office/drawing/2014/main" id="{BFF14AFB-263E-4A30-9658-AC4F7A174D13}"/>
              </a:ext>
            </a:extLst>
          </p:cNvPr>
          <p:cNvSpPr>
            <a:spLocks noGrp="1"/>
          </p:cNvSpPr>
          <p:nvPr>
            <p:ph type="title"/>
          </p:nvPr>
        </p:nvSpPr>
        <p:spPr>
          <a:xfrm>
            <a:off x="348344" y="260364"/>
            <a:ext cx="10808536" cy="720000"/>
          </a:xfrm>
        </p:spPr>
        <p:txBody>
          <a:bodyPr/>
          <a:lstStyle/>
          <a:p>
            <a:r>
              <a:rPr lang="ko-KR" altLang="en-US"/>
              <a:t>마스터 제목 스타일 편집</a:t>
            </a:r>
          </a:p>
        </p:txBody>
      </p:sp>
      <p:cxnSp>
        <p:nvCxnSpPr>
          <p:cNvPr id="18" name="직선 연결선[R] 11">
            <a:extLst>
              <a:ext uri="{FF2B5EF4-FFF2-40B4-BE49-F238E27FC236}">
                <a16:creationId xmlns:a16="http://schemas.microsoft.com/office/drawing/2014/main" id="{F0370CF8-FCBC-4F3D-AE39-82F23162C120}"/>
              </a:ext>
            </a:extLst>
          </p:cNvPr>
          <p:cNvCxnSpPr>
            <a:cxnSpLocks/>
          </p:cNvCxnSpPr>
          <p:nvPr userDrawn="1"/>
        </p:nvCxnSpPr>
        <p:spPr>
          <a:xfrm>
            <a:off x="0" y="1096473"/>
            <a:ext cx="9000000" cy="0"/>
          </a:xfrm>
          <a:prstGeom prst="line">
            <a:avLst/>
          </a:prstGeom>
        </p:spPr>
        <p:style>
          <a:lnRef idx="1">
            <a:schemeClr val="dk1"/>
          </a:lnRef>
          <a:fillRef idx="0">
            <a:schemeClr val="dk1"/>
          </a:fillRef>
          <a:effectRef idx="0">
            <a:schemeClr val="dk1"/>
          </a:effectRef>
          <a:fontRef idx="minor">
            <a:schemeClr val="tx1"/>
          </a:fontRef>
        </p:style>
      </p:cxnSp>
      <p:sp>
        <p:nvSpPr>
          <p:cNvPr id="19" name="타원 18">
            <a:extLst>
              <a:ext uri="{FF2B5EF4-FFF2-40B4-BE49-F238E27FC236}">
                <a16:creationId xmlns:a16="http://schemas.microsoft.com/office/drawing/2014/main" id="{DAEB3883-94EF-4E09-8855-880D5C232D6C}"/>
              </a:ext>
            </a:extLst>
          </p:cNvPr>
          <p:cNvSpPr/>
          <p:nvPr userDrawn="1"/>
        </p:nvSpPr>
        <p:spPr>
          <a:xfrm>
            <a:off x="8964000" y="1060473"/>
            <a:ext cx="72000" cy="72000"/>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sz="1800"/>
          </a:p>
        </p:txBody>
      </p:sp>
    </p:spTree>
    <p:extLst>
      <p:ext uri="{BB962C8B-B14F-4D97-AF65-F5344CB8AC3E}">
        <p14:creationId xmlns:p14="http://schemas.microsoft.com/office/powerpoint/2010/main" val="3981577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444789C1-384F-41DD-8162-9575C3A5A05D}"/>
              </a:ext>
            </a:extLst>
          </p:cNvPr>
          <p:cNvSpPr>
            <a:spLocks noGrp="1"/>
          </p:cNvSpPr>
          <p:nvPr>
            <p:ph type="title"/>
          </p:nvPr>
        </p:nvSpPr>
        <p:spPr/>
        <p:txBody>
          <a:bodyPr/>
          <a:lstStyle/>
          <a:p>
            <a:r>
              <a:rPr lang="ko-KR" altLang="en-US"/>
              <a:t>마스터 제목 스타일 편집</a:t>
            </a:r>
          </a:p>
        </p:txBody>
      </p:sp>
      <p:sp>
        <p:nvSpPr>
          <p:cNvPr id="3" name="날짜 개체 틀 2">
            <a:extLst>
              <a:ext uri="{FF2B5EF4-FFF2-40B4-BE49-F238E27FC236}">
                <a16:creationId xmlns:a16="http://schemas.microsoft.com/office/drawing/2014/main" id="{92EC9D67-6BEA-454A-AB59-115D29771E1D}"/>
              </a:ext>
            </a:extLst>
          </p:cNvPr>
          <p:cNvSpPr>
            <a:spLocks noGrp="1"/>
          </p:cNvSpPr>
          <p:nvPr>
            <p:ph type="dt" sz="half" idx="10"/>
          </p:nvPr>
        </p:nvSpPr>
        <p:spPr/>
        <p:txBody>
          <a:bodyPr/>
          <a:lstStyle/>
          <a:p>
            <a:fld id="{1B02D0D3-B100-4CCA-930B-F7A50A0DC7A3}" type="datetime1">
              <a:rPr lang="ko-KR" altLang="en-US" smtClean="0"/>
              <a:t>2020-11-17</a:t>
            </a:fld>
            <a:endParaRPr lang="ko-KR" altLang="en-US"/>
          </a:p>
        </p:txBody>
      </p:sp>
      <p:sp>
        <p:nvSpPr>
          <p:cNvPr id="5" name="슬라이드 번호 개체 틀 4">
            <a:extLst>
              <a:ext uri="{FF2B5EF4-FFF2-40B4-BE49-F238E27FC236}">
                <a16:creationId xmlns:a16="http://schemas.microsoft.com/office/drawing/2014/main" id="{B2EF1F27-F48F-420B-93FD-0E4E48EDC3D2}"/>
              </a:ext>
            </a:extLst>
          </p:cNvPr>
          <p:cNvSpPr>
            <a:spLocks noGrp="1"/>
          </p:cNvSpPr>
          <p:nvPr>
            <p:ph type="sldNum" sz="quarter" idx="12"/>
          </p:nvPr>
        </p:nvSpPr>
        <p:spPr/>
        <p:txBody>
          <a:bodyPr/>
          <a:lstStyle/>
          <a:p>
            <a:fld id="{AD68BFA4-A7DE-4C49-BCEC-B3A47435A975}" type="slidenum">
              <a:rPr lang="ko-KR" altLang="en-US" smtClean="0"/>
              <a:t>‹#›</a:t>
            </a:fld>
            <a:endParaRPr lang="ko-KR" altLang="en-US"/>
          </a:p>
        </p:txBody>
      </p:sp>
      <p:cxnSp>
        <p:nvCxnSpPr>
          <p:cNvPr id="10" name="직선 연결선[R] 11">
            <a:extLst>
              <a:ext uri="{FF2B5EF4-FFF2-40B4-BE49-F238E27FC236}">
                <a16:creationId xmlns:a16="http://schemas.microsoft.com/office/drawing/2014/main" id="{AE04F440-F42D-47F7-AEDD-6845117394F1}"/>
              </a:ext>
            </a:extLst>
          </p:cNvPr>
          <p:cNvCxnSpPr>
            <a:cxnSpLocks/>
          </p:cNvCxnSpPr>
          <p:nvPr userDrawn="1"/>
        </p:nvCxnSpPr>
        <p:spPr>
          <a:xfrm>
            <a:off x="0" y="1096473"/>
            <a:ext cx="9000000" cy="0"/>
          </a:xfrm>
          <a:prstGeom prst="line">
            <a:avLst/>
          </a:prstGeom>
        </p:spPr>
        <p:style>
          <a:lnRef idx="1">
            <a:schemeClr val="dk1"/>
          </a:lnRef>
          <a:fillRef idx="0">
            <a:schemeClr val="dk1"/>
          </a:fillRef>
          <a:effectRef idx="0">
            <a:schemeClr val="dk1"/>
          </a:effectRef>
          <a:fontRef idx="minor">
            <a:schemeClr val="tx1"/>
          </a:fontRef>
        </p:style>
      </p:cxnSp>
      <p:sp>
        <p:nvSpPr>
          <p:cNvPr id="11" name="타원 10">
            <a:extLst>
              <a:ext uri="{FF2B5EF4-FFF2-40B4-BE49-F238E27FC236}">
                <a16:creationId xmlns:a16="http://schemas.microsoft.com/office/drawing/2014/main" id="{C9B3EF9E-1BE6-48CA-87C9-288593D12B3A}"/>
              </a:ext>
            </a:extLst>
          </p:cNvPr>
          <p:cNvSpPr/>
          <p:nvPr userDrawn="1"/>
        </p:nvSpPr>
        <p:spPr>
          <a:xfrm>
            <a:off x="8964000" y="1060473"/>
            <a:ext cx="72000" cy="72000"/>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sz="1800"/>
          </a:p>
        </p:txBody>
      </p:sp>
    </p:spTree>
    <p:extLst>
      <p:ext uri="{BB962C8B-B14F-4D97-AF65-F5344CB8AC3E}">
        <p14:creationId xmlns:p14="http://schemas.microsoft.com/office/powerpoint/2010/main" val="42098523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a:extLst>
              <a:ext uri="{FF2B5EF4-FFF2-40B4-BE49-F238E27FC236}">
                <a16:creationId xmlns:a16="http://schemas.microsoft.com/office/drawing/2014/main" id="{32373CF3-52E4-433F-999B-12A80A4018C7}"/>
              </a:ext>
            </a:extLst>
          </p:cNvPr>
          <p:cNvSpPr>
            <a:spLocks noGrp="1"/>
          </p:cNvSpPr>
          <p:nvPr>
            <p:ph type="dt" sz="half" idx="10"/>
          </p:nvPr>
        </p:nvSpPr>
        <p:spPr/>
        <p:txBody>
          <a:bodyPr/>
          <a:lstStyle/>
          <a:p>
            <a:fld id="{B493F8DF-9C76-432B-B28B-95209C6A890C}" type="datetime1">
              <a:rPr lang="ko-KR" altLang="en-US" smtClean="0"/>
              <a:t>2020-11-17</a:t>
            </a:fld>
            <a:endParaRPr lang="ko-KR" altLang="en-US"/>
          </a:p>
        </p:txBody>
      </p:sp>
      <p:sp>
        <p:nvSpPr>
          <p:cNvPr id="4" name="슬라이드 번호 개체 틀 3">
            <a:extLst>
              <a:ext uri="{FF2B5EF4-FFF2-40B4-BE49-F238E27FC236}">
                <a16:creationId xmlns:a16="http://schemas.microsoft.com/office/drawing/2014/main" id="{554D1734-AF38-4C5D-BCA4-E9357CE44C45}"/>
              </a:ext>
            </a:extLst>
          </p:cNvPr>
          <p:cNvSpPr>
            <a:spLocks noGrp="1"/>
          </p:cNvSpPr>
          <p:nvPr>
            <p:ph type="sldNum" sz="quarter" idx="12"/>
          </p:nvPr>
        </p:nvSpPr>
        <p:spPr/>
        <p:txBody>
          <a:bodyPr/>
          <a:lstStyle/>
          <a:p>
            <a:fld id="{AD68BFA4-A7DE-4C49-BCEC-B3A47435A975}" type="slidenum">
              <a:rPr lang="ko-KR" altLang="en-US" smtClean="0"/>
              <a:t>‹#›</a:t>
            </a:fld>
            <a:endParaRPr lang="ko-KR" altLang="en-US"/>
          </a:p>
        </p:txBody>
      </p:sp>
    </p:spTree>
    <p:extLst>
      <p:ext uri="{BB962C8B-B14F-4D97-AF65-F5344CB8AC3E}">
        <p14:creationId xmlns:p14="http://schemas.microsoft.com/office/powerpoint/2010/main" val="1919702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34A8B719-4BA2-4603-A8A1-F3CAAD966F72}"/>
              </a:ext>
            </a:extLst>
          </p:cNvPr>
          <p:cNvSpPr>
            <a:spLocks noGrp="1"/>
          </p:cNvSpPr>
          <p:nvPr>
            <p:ph type="title"/>
          </p:nvPr>
        </p:nvSpPr>
        <p:spPr>
          <a:xfrm>
            <a:off x="839788" y="457200"/>
            <a:ext cx="3932237" cy="1600200"/>
          </a:xfrm>
        </p:spPr>
        <p:txBody>
          <a:bodyPr anchor="b"/>
          <a:lstStyle>
            <a:lvl1pPr>
              <a:defRPr sz="3200"/>
            </a:lvl1pPr>
          </a:lstStyle>
          <a:p>
            <a:r>
              <a:rPr lang="ko-KR" altLang="en-US"/>
              <a:t>마스터 제목 스타일 편집</a:t>
            </a:r>
          </a:p>
        </p:txBody>
      </p:sp>
      <p:sp>
        <p:nvSpPr>
          <p:cNvPr id="3" name="내용 개체 틀 2">
            <a:extLst>
              <a:ext uri="{FF2B5EF4-FFF2-40B4-BE49-F238E27FC236}">
                <a16:creationId xmlns:a16="http://schemas.microsoft.com/office/drawing/2014/main" id="{EFF203C2-E39E-4006-8FA3-71BD754341A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텍스트 개체 틀 3">
            <a:extLst>
              <a:ext uri="{FF2B5EF4-FFF2-40B4-BE49-F238E27FC236}">
                <a16:creationId xmlns:a16="http://schemas.microsoft.com/office/drawing/2014/main" id="{6FE89F59-6D02-416A-A10F-B68CFB6F22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 편집</a:t>
            </a:r>
          </a:p>
        </p:txBody>
      </p:sp>
      <p:sp>
        <p:nvSpPr>
          <p:cNvPr id="5" name="날짜 개체 틀 4">
            <a:extLst>
              <a:ext uri="{FF2B5EF4-FFF2-40B4-BE49-F238E27FC236}">
                <a16:creationId xmlns:a16="http://schemas.microsoft.com/office/drawing/2014/main" id="{DC1B098D-D75C-4E6B-BE96-5ED4A6D28CB3}"/>
              </a:ext>
            </a:extLst>
          </p:cNvPr>
          <p:cNvSpPr>
            <a:spLocks noGrp="1"/>
          </p:cNvSpPr>
          <p:nvPr>
            <p:ph type="dt" sz="half" idx="10"/>
          </p:nvPr>
        </p:nvSpPr>
        <p:spPr/>
        <p:txBody>
          <a:bodyPr/>
          <a:lstStyle/>
          <a:p>
            <a:fld id="{F0ECFFD9-381F-4B63-9EE6-6DC6FFFDC97F}" type="datetime1">
              <a:rPr lang="ko-KR" altLang="en-US" smtClean="0"/>
              <a:t>2020-11-17</a:t>
            </a:fld>
            <a:endParaRPr lang="ko-KR" altLang="en-US"/>
          </a:p>
        </p:txBody>
      </p:sp>
      <p:sp>
        <p:nvSpPr>
          <p:cNvPr id="7" name="슬라이드 번호 개체 틀 6">
            <a:extLst>
              <a:ext uri="{FF2B5EF4-FFF2-40B4-BE49-F238E27FC236}">
                <a16:creationId xmlns:a16="http://schemas.microsoft.com/office/drawing/2014/main" id="{86BA948D-9BA9-494F-B665-530468C4F7A9}"/>
              </a:ext>
            </a:extLst>
          </p:cNvPr>
          <p:cNvSpPr>
            <a:spLocks noGrp="1"/>
          </p:cNvSpPr>
          <p:nvPr>
            <p:ph type="sldNum" sz="quarter" idx="12"/>
          </p:nvPr>
        </p:nvSpPr>
        <p:spPr/>
        <p:txBody>
          <a:bodyPr/>
          <a:lstStyle/>
          <a:p>
            <a:fld id="{AD68BFA4-A7DE-4C49-BCEC-B3A47435A975}" type="slidenum">
              <a:rPr lang="ko-KR" altLang="en-US" smtClean="0"/>
              <a:t>‹#›</a:t>
            </a:fld>
            <a:endParaRPr lang="ko-KR" altLang="en-US"/>
          </a:p>
        </p:txBody>
      </p:sp>
    </p:spTree>
    <p:extLst>
      <p:ext uri="{BB962C8B-B14F-4D97-AF65-F5344CB8AC3E}">
        <p14:creationId xmlns:p14="http://schemas.microsoft.com/office/powerpoint/2010/main" val="2767790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A3C5D802-B57E-4D7A-81EF-A5F6A3B1E7C3}"/>
              </a:ext>
            </a:extLst>
          </p:cNvPr>
          <p:cNvSpPr>
            <a:spLocks noGrp="1"/>
          </p:cNvSpPr>
          <p:nvPr>
            <p:ph type="title"/>
          </p:nvPr>
        </p:nvSpPr>
        <p:spPr>
          <a:xfrm>
            <a:off x="839788" y="457200"/>
            <a:ext cx="3932237" cy="1600200"/>
          </a:xfrm>
        </p:spPr>
        <p:txBody>
          <a:bodyPr anchor="b"/>
          <a:lstStyle>
            <a:lvl1pPr>
              <a:defRPr sz="3200"/>
            </a:lvl1pPr>
          </a:lstStyle>
          <a:p>
            <a:r>
              <a:rPr lang="ko-KR" altLang="en-US"/>
              <a:t>마스터 제목 스타일 편집</a:t>
            </a:r>
          </a:p>
        </p:txBody>
      </p:sp>
      <p:sp>
        <p:nvSpPr>
          <p:cNvPr id="3" name="그림 개체 틀 2">
            <a:extLst>
              <a:ext uri="{FF2B5EF4-FFF2-40B4-BE49-F238E27FC236}">
                <a16:creationId xmlns:a16="http://schemas.microsoft.com/office/drawing/2014/main" id="{18A8171B-BF20-4C9F-8A6B-6B54BD041CE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a:extLst>
              <a:ext uri="{FF2B5EF4-FFF2-40B4-BE49-F238E27FC236}">
                <a16:creationId xmlns:a16="http://schemas.microsoft.com/office/drawing/2014/main" id="{61AE3230-6A46-4692-96DB-A71CBDA411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 편집</a:t>
            </a:r>
          </a:p>
        </p:txBody>
      </p:sp>
      <p:sp>
        <p:nvSpPr>
          <p:cNvPr id="5" name="날짜 개체 틀 4">
            <a:extLst>
              <a:ext uri="{FF2B5EF4-FFF2-40B4-BE49-F238E27FC236}">
                <a16:creationId xmlns:a16="http://schemas.microsoft.com/office/drawing/2014/main" id="{1E2E6F9D-9A1B-44D4-A277-5303EE0F894B}"/>
              </a:ext>
            </a:extLst>
          </p:cNvPr>
          <p:cNvSpPr>
            <a:spLocks noGrp="1"/>
          </p:cNvSpPr>
          <p:nvPr>
            <p:ph type="dt" sz="half" idx="10"/>
          </p:nvPr>
        </p:nvSpPr>
        <p:spPr/>
        <p:txBody>
          <a:bodyPr/>
          <a:lstStyle/>
          <a:p>
            <a:fld id="{B9A80EEC-9925-416D-92D6-06ABF49DBF45}" type="datetime1">
              <a:rPr lang="ko-KR" altLang="en-US" smtClean="0"/>
              <a:t>2020-11-17</a:t>
            </a:fld>
            <a:endParaRPr lang="ko-KR" altLang="en-US"/>
          </a:p>
        </p:txBody>
      </p:sp>
      <p:sp>
        <p:nvSpPr>
          <p:cNvPr id="7" name="슬라이드 번호 개체 틀 6">
            <a:extLst>
              <a:ext uri="{FF2B5EF4-FFF2-40B4-BE49-F238E27FC236}">
                <a16:creationId xmlns:a16="http://schemas.microsoft.com/office/drawing/2014/main" id="{C58D2B2A-2E25-4ADA-B90F-D3BD19835D73}"/>
              </a:ext>
            </a:extLst>
          </p:cNvPr>
          <p:cNvSpPr>
            <a:spLocks noGrp="1"/>
          </p:cNvSpPr>
          <p:nvPr>
            <p:ph type="sldNum" sz="quarter" idx="12"/>
          </p:nvPr>
        </p:nvSpPr>
        <p:spPr/>
        <p:txBody>
          <a:bodyPr/>
          <a:lstStyle/>
          <a:p>
            <a:fld id="{AD68BFA4-A7DE-4C49-BCEC-B3A47435A975}" type="slidenum">
              <a:rPr lang="ko-KR" altLang="en-US" smtClean="0"/>
              <a:t>‹#›</a:t>
            </a:fld>
            <a:endParaRPr lang="ko-KR" altLang="en-US"/>
          </a:p>
        </p:txBody>
      </p:sp>
    </p:spTree>
    <p:extLst>
      <p:ext uri="{BB962C8B-B14F-4D97-AF65-F5344CB8AC3E}">
        <p14:creationId xmlns:p14="http://schemas.microsoft.com/office/powerpoint/2010/main" val="359419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tif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a:extLst>
              <a:ext uri="{FF2B5EF4-FFF2-40B4-BE49-F238E27FC236}">
                <a16:creationId xmlns:a16="http://schemas.microsoft.com/office/drawing/2014/main" id="{0C164C54-8A07-4300-AC63-44F39955CFDA}"/>
              </a:ext>
            </a:extLst>
          </p:cNvPr>
          <p:cNvSpPr>
            <a:spLocks noGrp="1"/>
          </p:cNvSpPr>
          <p:nvPr>
            <p:ph type="title"/>
          </p:nvPr>
        </p:nvSpPr>
        <p:spPr>
          <a:xfrm>
            <a:off x="348344" y="260364"/>
            <a:ext cx="10808536" cy="720000"/>
          </a:xfrm>
          <a:prstGeom prst="rect">
            <a:avLst/>
          </a:prstGeom>
        </p:spPr>
        <p:txBody>
          <a:bodyPr vert="horz" lIns="91440" tIns="45720" rIns="91440" bIns="45720" rtlCol="0" anchor="ctr">
            <a:normAutofit/>
          </a:bodyPr>
          <a:lstStyle/>
          <a:p>
            <a:r>
              <a:rPr lang="ko-KR" altLang="en-US" dirty="0"/>
              <a:t>마스터 제목 스타일 편집</a:t>
            </a:r>
          </a:p>
        </p:txBody>
      </p:sp>
      <p:sp>
        <p:nvSpPr>
          <p:cNvPr id="3" name="텍스트 개체 틀 2">
            <a:extLst>
              <a:ext uri="{FF2B5EF4-FFF2-40B4-BE49-F238E27FC236}">
                <a16:creationId xmlns:a16="http://schemas.microsoft.com/office/drawing/2014/main" id="{43DF8AF7-380E-4DD9-B1A1-EEFAD0D74B80}"/>
              </a:ext>
            </a:extLst>
          </p:cNvPr>
          <p:cNvSpPr>
            <a:spLocks noGrp="1"/>
          </p:cNvSpPr>
          <p:nvPr>
            <p:ph type="body" idx="1"/>
          </p:nvPr>
        </p:nvSpPr>
        <p:spPr>
          <a:xfrm>
            <a:off x="348343" y="1197429"/>
            <a:ext cx="11517086" cy="4979533"/>
          </a:xfrm>
          <a:prstGeom prst="rect">
            <a:avLst/>
          </a:prstGeom>
        </p:spPr>
        <p:txBody>
          <a:bodyPr vert="horz" lIns="91440" tIns="45720" rIns="91440" bIns="45720" rtlCol="0">
            <a:normAutofit/>
          </a:bodyPr>
          <a:lstStyle/>
          <a:p>
            <a:pPr lvl="0"/>
            <a:r>
              <a:rPr lang="ko-KR" altLang="en-US" dirty="0"/>
              <a:t>마스터 텍스트 스타일 편집</a:t>
            </a:r>
          </a:p>
          <a:p>
            <a:pPr lvl="1"/>
            <a:r>
              <a:rPr lang="ko-KR" altLang="en-US" dirty="0"/>
              <a:t>둘째 수준</a:t>
            </a:r>
          </a:p>
          <a:p>
            <a:pPr lvl="2"/>
            <a:r>
              <a:rPr lang="ko-KR" altLang="en-US" dirty="0"/>
              <a:t>셋째 수준</a:t>
            </a:r>
          </a:p>
          <a:p>
            <a:pPr lvl="3"/>
            <a:r>
              <a:rPr lang="ko-KR" altLang="en-US" dirty="0"/>
              <a:t>넷째 수준</a:t>
            </a:r>
          </a:p>
          <a:p>
            <a:pPr lvl="4"/>
            <a:r>
              <a:rPr lang="ko-KR" altLang="en-US" dirty="0"/>
              <a:t>다섯째 수준</a:t>
            </a:r>
          </a:p>
        </p:txBody>
      </p:sp>
      <p:sp>
        <p:nvSpPr>
          <p:cNvPr id="4" name="날짜 개체 틀 3">
            <a:extLst>
              <a:ext uri="{FF2B5EF4-FFF2-40B4-BE49-F238E27FC236}">
                <a16:creationId xmlns:a16="http://schemas.microsoft.com/office/drawing/2014/main" id="{A6E88197-93B7-4304-B172-0707B502DC13}"/>
              </a:ext>
            </a:extLst>
          </p:cNvPr>
          <p:cNvSpPr>
            <a:spLocks noGrp="1"/>
          </p:cNvSpPr>
          <p:nvPr>
            <p:ph type="dt" sz="half" idx="2"/>
          </p:nvPr>
        </p:nvSpPr>
        <p:spPr>
          <a:xfrm>
            <a:off x="348343"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4E1174-B6C9-4C5B-8C09-147D56973D73}" type="datetime1">
              <a:rPr lang="ko-KR" altLang="en-US" smtClean="0"/>
              <a:t>2020-11-17</a:t>
            </a:fld>
            <a:endParaRPr lang="ko-KR" altLang="en-US" dirty="0"/>
          </a:p>
        </p:txBody>
      </p:sp>
      <p:sp>
        <p:nvSpPr>
          <p:cNvPr id="5" name="바닥글 개체 틀 4">
            <a:extLst>
              <a:ext uri="{FF2B5EF4-FFF2-40B4-BE49-F238E27FC236}">
                <a16:creationId xmlns:a16="http://schemas.microsoft.com/office/drawing/2014/main" id="{DAEC24C8-EF9A-46ED-A977-82B88DA1622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a:extLst>
              <a:ext uri="{FF2B5EF4-FFF2-40B4-BE49-F238E27FC236}">
                <a16:creationId xmlns:a16="http://schemas.microsoft.com/office/drawing/2014/main" id="{A5C255E2-01E6-40F0-B7E1-3533E0358499}"/>
              </a:ext>
            </a:extLst>
          </p:cNvPr>
          <p:cNvSpPr>
            <a:spLocks noGrp="1"/>
          </p:cNvSpPr>
          <p:nvPr>
            <p:ph type="sldNum" sz="quarter" idx="4"/>
          </p:nvPr>
        </p:nvSpPr>
        <p:spPr>
          <a:xfrm>
            <a:off x="9286867"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68BFA4-A7DE-4C49-BCEC-B3A47435A975}" type="slidenum">
              <a:rPr lang="ko-KR" altLang="en-US" smtClean="0"/>
              <a:t>‹#›</a:t>
            </a:fld>
            <a:endParaRPr lang="ko-KR" altLang="en-US" dirty="0"/>
          </a:p>
        </p:txBody>
      </p:sp>
      <p:pic>
        <p:nvPicPr>
          <p:cNvPr id="8" name="그림 7">
            <a:extLst>
              <a:ext uri="{FF2B5EF4-FFF2-40B4-BE49-F238E27FC236}">
                <a16:creationId xmlns:a16="http://schemas.microsoft.com/office/drawing/2014/main" id="{FC852CD5-BED7-4A53-A0B6-66531160855A}"/>
              </a:ext>
            </a:extLst>
          </p:cNvPr>
          <p:cNvPicPr>
            <a:picLocks noChangeAspect="1"/>
          </p:cNvPicPr>
          <p:nvPr userDrawn="1"/>
        </p:nvPicPr>
        <p:blipFill rotWithShape="1">
          <a:blip r:embed="rId13"/>
          <a:srcRect r="75077"/>
          <a:stretch/>
        </p:blipFill>
        <p:spPr>
          <a:xfrm>
            <a:off x="11260223" y="260364"/>
            <a:ext cx="769844" cy="720000"/>
          </a:xfrm>
          <a:prstGeom prst="rect">
            <a:avLst/>
          </a:prstGeom>
        </p:spPr>
      </p:pic>
      <p:sp>
        <p:nvSpPr>
          <p:cNvPr id="9" name="직사각형 8">
            <a:extLst>
              <a:ext uri="{FF2B5EF4-FFF2-40B4-BE49-F238E27FC236}">
                <a16:creationId xmlns:a16="http://schemas.microsoft.com/office/drawing/2014/main" id="{86440EA2-4E6B-4BC2-8836-30AB9E73D3D8}"/>
              </a:ext>
            </a:extLst>
          </p:cNvPr>
          <p:cNvSpPr/>
          <p:nvPr userDrawn="1"/>
        </p:nvSpPr>
        <p:spPr>
          <a:xfrm>
            <a:off x="0" y="6735486"/>
            <a:ext cx="12204000" cy="144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
        <p:nvSpPr>
          <p:cNvPr id="10" name="직사각형 9">
            <a:extLst>
              <a:ext uri="{FF2B5EF4-FFF2-40B4-BE49-F238E27FC236}">
                <a16:creationId xmlns:a16="http://schemas.microsoft.com/office/drawing/2014/main" id="{DE01DB14-6BA9-4D84-A5E0-C8C8612C8941}"/>
              </a:ext>
            </a:extLst>
          </p:cNvPr>
          <p:cNvSpPr/>
          <p:nvPr userDrawn="1"/>
        </p:nvSpPr>
        <p:spPr>
          <a:xfrm>
            <a:off x="0" y="-3814"/>
            <a:ext cx="12204000" cy="144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Tree>
    <p:extLst>
      <p:ext uri="{BB962C8B-B14F-4D97-AF65-F5344CB8AC3E}">
        <p14:creationId xmlns:p14="http://schemas.microsoft.com/office/powerpoint/2010/main" val="25928289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1" hangingPunct="1">
        <a:lnSpc>
          <a:spcPct val="90000"/>
        </a:lnSpc>
        <a:spcBef>
          <a:spcPct val="0"/>
        </a:spcBef>
        <a:buNone/>
        <a:defRPr sz="4000" b="1"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0.xm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2.xml"/><Relationship Id="rId5" Type="http://schemas.openxmlformats.org/officeDocument/2006/relationships/image" Target="../media/image16.svg"/><Relationship Id="rId4" Type="http://schemas.openxmlformats.org/officeDocument/2006/relationships/image" Target="../media/image15.png"/></Relationships>
</file>

<file path=ppt/slides/_rels/slide32.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2.xml"/><Relationship Id="rId5" Type="http://schemas.openxmlformats.org/officeDocument/2006/relationships/image" Target="../media/image16.svg"/><Relationship Id="rId4" Type="http://schemas.openxmlformats.org/officeDocument/2006/relationships/image" Target="../media/image15.png"/></Relationships>
</file>

<file path=ppt/slides/_rels/slide33.xml.rels><?xml version="1.0" encoding="UTF-8" standalone="yes"?>
<Relationships xmlns="http://schemas.openxmlformats.org/package/2006/relationships"><Relationship Id="rId3" Type="http://schemas.openxmlformats.org/officeDocument/2006/relationships/image" Target="../media/image18.svg"/><Relationship Id="rId2" Type="http://schemas.openxmlformats.org/officeDocument/2006/relationships/image" Target="../media/image17.png"/><Relationship Id="rId1" Type="http://schemas.openxmlformats.org/officeDocument/2006/relationships/slideLayout" Target="../slideLayouts/slideLayout2.xml"/><Relationship Id="rId5" Type="http://schemas.openxmlformats.org/officeDocument/2006/relationships/image" Target="../media/image16.svg"/><Relationship Id="rId4" Type="http://schemas.openxmlformats.org/officeDocument/2006/relationships/image" Target="../media/image15.png"/></Relationships>
</file>

<file path=ppt/slides/_rels/slide34.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2.xml"/><Relationship Id="rId5" Type="http://schemas.openxmlformats.org/officeDocument/2006/relationships/image" Target="../media/image16.svg"/><Relationship Id="rId4" Type="http://schemas.openxmlformats.org/officeDocument/2006/relationships/image" Target="../media/image15.png"/></Relationships>
</file>

<file path=ppt/slides/_rels/slide35.xml.rels><?xml version="1.0" encoding="UTF-8" standalone="yes"?>
<Relationships xmlns="http://schemas.openxmlformats.org/package/2006/relationships"><Relationship Id="rId3" Type="http://schemas.openxmlformats.org/officeDocument/2006/relationships/image" Target="../media/image12.svg"/><Relationship Id="rId7" Type="http://schemas.openxmlformats.org/officeDocument/2006/relationships/image" Target="../media/image20.sv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19.png"/><Relationship Id="rId5" Type="http://schemas.openxmlformats.org/officeDocument/2006/relationships/image" Target="../media/image16.svg"/><Relationship Id="rId4" Type="http://schemas.openxmlformats.org/officeDocument/2006/relationships/image" Target="../media/image15.png"/></Relationships>
</file>

<file path=ppt/slides/_rels/slide36.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2.xml"/><Relationship Id="rId5" Type="http://schemas.openxmlformats.org/officeDocument/2006/relationships/image" Target="../media/image16.svg"/><Relationship Id="rId4" Type="http://schemas.openxmlformats.org/officeDocument/2006/relationships/image" Target="../media/image15.png"/></Relationships>
</file>

<file path=ppt/slides/_rels/slide37.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2.xml"/><Relationship Id="rId5" Type="http://schemas.openxmlformats.org/officeDocument/2006/relationships/image" Target="../media/image16.svg"/><Relationship Id="rId4" Type="http://schemas.openxmlformats.org/officeDocument/2006/relationships/image" Target="../media/image15.png"/></Relationships>
</file>

<file path=ppt/slides/_rels/slide38.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2.xml"/><Relationship Id="rId5" Type="http://schemas.openxmlformats.org/officeDocument/2006/relationships/image" Target="../media/image20.svg"/><Relationship Id="rId4" Type="http://schemas.openxmlformats.org/officeDocument/2006/relationships/image" Target="../media/image19.png"/></Relationships>
</file>

<file path=ppt/slides/_rels/slide39.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2.xml"/><Relationship Id="rId5" Type="http://schemas.openxmlformats.org/officeDocument/2006/relationships/image" Target="../media/image16.svg"/><Relationship Id="rId4" Type="http://schemas.openxmlformats.org/officeDocument/2006/relationships/image" Target="../media/image15.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Layout" Target="../slideLayouts/slideLayout2.xml"/><Relationship Id="rId5" Type="http://schemas.openxmlformats.org/officeDocument/2006/relationships/image" Target="../media/image12.svg"/><Relationship Id="rId4" Type="http://schemas.openxmlformats.org/officeDocument/2006/relationships/image" Target="../media/image11.png"/></Relationships>
</file>

<file path=ppt/slides/_rels/slide49.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Layout" Target="../slideLayouts/slideLayout2.xml"/><Relationship Id="rId5" Type="http://schemas.openxmlformats.org/officeDocument/2006/relationships/image" Target="../media/image12.svg"/><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Layout" Target="../slideLayouts/slideLayout2.xml"/><Relationship Id="rId5" Type="http://schemas.openxmlformats.org/officeDocument/2006/relationships/image" Target="../media/image12.svg"/><Relationship Id="rId4" Type="http://schemas.openxmlformats.org/officeDocument/2006/relationships/image" Target="../media/image11.png"/></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E38D5590-15EA-483B-88D9-1610C0EA5763}"/>
              </a:ext>
            </a:extLst>
          </p:cNvPr>
          <p:cNvSpPr>
            <a:spLocks noGrp="1"/>
          </p:cNvSpPr>
          <p:nvPr>
            <p:ph type="ctrTitle"/>
          </p:nvPr>
        </p:nvSpPr>
        <p:spPr>
          <a:xfrm>
            <a:off x="462455" y="1122363"/>
            <a:ext cx="11267090" cy="2387600"/>
          </a:xfrm>
        </p:spPr>
        <p:txBody>
          <a:bodyPr>
            <a:normAutofit/>
          </a:bodyPr>
          <a:lstStyle/>
          <a:p>
            <a:pPr algn="ctr"/>
            <a:r>
              <a:rPr lang="en-US" altLang="ko-KR" sz="4000" spc="-300" dirty="0">
                <a:solidFill>
                  <a:schemeClr val="tx1">
                    <a:lumMod val="75000"/>
                    <a:lumOff val="25000"/>
                  </a:schemeClr>
                </a:solidFill>
              </a:rPr>
              <a:t>Secure Routing in Wireless Sensor Networks: Attacks and Countermeasures</a:t>
            </a:r>
            <a:endParaRPr lang="ko-KR" altLang="en-US" sz="4000" spc="-300" dirty="0">
              <a:solidFill>
                <a:schemeClr val="tx1">
                  <a:lumMod val="75000"/>
                  <a:lumOff val="25000"/>
                </a:schemeClr>
              </a:solidFill>
            </a:endParaRPr>
          </a:p>
        </p:txBody>
      </p:sp>
      <p:sp>
        <p:nvSpPr>
          <p:cNvPr id="3" name="부제목 2">
            <a:extLst>
              <a:ext uri="{FF2B5EF4-FFF2-40B4-BE49-F238E27FC236}">
                <a16:creationId xmlns:a16="http://schemas.microsoft.com/office/drawing/2014/main" id="{D603FD99-EF10-41F3-96A4-9821E75BE758}"/>
              </a:ext>
            </a:extLst>
          </p:cNvPr>
          <p:cNvSpPr>
            <a:spLocks noGrp="1"/>
          </p:cNvSpPr>
          <p:nvPr>
            <p:ph type="subTitle" idx="1"/>
          </p:nvPr>
        </p:nvSpPr>
        <p:spPr>
          <a:xfrm>
            <a:off x="1047750" y="4235517"/>
            <a:ext cx="10096500" cy="1655762"/>
          </a:xfrm>
        </p:spPr>
        <p:txBody>
          <a:bodyPr>
            <a:normAutofit/>
          </a:bodyPr>
          <a:lstStyle/>
          <a:p>
            <a:r>
              <a:rPr lang="en-US" altLang="ko-KR" dirty="0">
                <a:latin typeface="Franklin Gothic Demi Cond" panose="020B0706030402020204" pitchFamily="34" charset="0"/>
              </a:rPr>
              <a:t>Seoul National University</a:t>
            </a:r>
          </a:p>
          <a:p>
            <a:r>
              <a:rPr lang="en-US" altLang="ko-KR" dirty="0">
                <a:latin typeface="Franklin Gothic Demi Cond" panose="020B0706030402020204" pitchFamily="34" charset="0"/>
              </a:rPr>
              <a:t>Yi </a:t>
            </a:r>
            <a:r>
              <a:rPr lang="en-US" altLang="ko-KR" dirty="0" err="1">
                <a:latin typeface="Franklin Gothic Demi Cond" panose="020B0706030402020204" pitchFamily="34" charset="0"/>
              </a:rPr>
              <a:t>Changjae</a:t>
            </a:r>
            <a:r>
              <a:rPr lang="en-US" altLang="ko-KR" dirty="0">
                <a:latin typeface="Franklin Gothic Demi Cond" panose="020B0706030402020204" pitchFamily="34" charset="0"/>
              </a:rPr>
              <a:t>, Mari-Liis Oldja</a:t>
            </a:r>
          </a:p>
        </p:txBody>
      </p:sp>
      <p:cxnSp>
        <p:nvCxnSpPr>
          <p:cNvPr id="24" name="직선 연결선 23"/>
          <p:cNvCxnSpPr/>
          <p:nvPr/>
        </p:nvCxnSpPr>
        <p:spPr>
          <a:xfrm>
            <a:off x="2057400" y="3810000"/>
            <a:ext cx="8305800" cy="0"/>
          </a:xfrm>
          <a:prstGeom prst="line">
            <a:avLst/>
          </a:prstGeom>
          <a:ln>
            <a:solidFill>
              <a:schemeClr val="tx1">
                <a:lumMod val="65000"/>
                <a:lumOff val="35000"/>
              </a:schemeClr>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72621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solidFill>
                  <a:schemeClr val="tx1">
                    <a:lumMod val="75000"/>
                    <a:lumOff val="25000"/>
                  </a:schemeClr>
                </a:solidFill>
              </a:rPr>
              <a:t>Attacks on Sensor Networks</a:t>
            </a:r>
            <a:endParaRPr lang="ko-KR" altLang="en-US" dirty="0">
              <a:solidFill>
                <a:schemeClr val="tx1">
                  <a:lumMod val="75000"/>
                  <a:lumOff val="25000"/>
                </a:schemeClr>
              </a:solidFill>
            </a:endParaRPr>
          </a:p>
        </p:txBody>
      </p:sp>
      <p:sp>
        <p:nvSpPr>
          <p:cNvPr id="3" name="슬라이드 번호 개체 틀 2"/>
          <p:cNvSpPr>
            <a:spLocks noGrp="1"/>
          </p:cNvSpPr>
          <p:nvPr>
            <p:ph type="sldNum" sz="quarter" idx="12"/>
          </p:nvPr>
        </p:nvSpPr>
        <p:spPr/>
        <p:txBody>
          <a:bodyPr/>
          <a:lstStyle/>
          <a:p>
            <a:fld id="{AD68BFA4-A7DE-4C49-BCEC-B3A47435A975}" type="slidenum">
              <a:rPr lang="ko-KR" altLang="en-US" smtClean="0"/>
              <a:t>10</a:t>
            </a:fld>
            <a:endParaRPr lang="ko-KR" altLang="en-US" dirty="0"/>
          </a:p>
        </p:txBody>
      </p:sp>
      <p:sp>
        <p:nvSpPr>
          <p:cNvPr id="22" name="TextBox 21"/>
          <p:cNvSpPr txBox="1"/>
          <p:nvPr/>
        </p:nvSpPr>
        <p:spPr>
          <a:xfrm>
            <a:off x="395962" y="1349400"/>
            <a:ext cx="10760918" cy="369332"/>
          </a:xfrm>
          <a:prstGeom prst="rect">
            <a:avLst/>
          </a:prstGeom>
          <a:noFill/>
        </p:spPr>
        <p:txBody>
          <a:bodyPr wrap="square" rtlCol="0">
            <a:spAutoFit/>
          </a:bodyPr>
          <a:lstStyle/>
          <a:p>
            <a:r>
              <a:rPr lang="en-US" altLang="ko-KR" b="1" dirty="0"/>
              <a:t>Assumptions</a:t>
            </a:r>
          </a:p>
        </p:txBody>
      </p:sp>
      <p:sp>
        <p:nvSpPr>
          <p:cNvPr id="9" name="TextBox 8"/>
          <p:cNvSpPr txBox="1"/>
          <p:nvPr/>
        </p:nvSpPr>
        <p:spPr>
          <a:xfrm>
            <a:off x="395961" y="1718732"/>
            <a:ext cx="10760919" cy="4247317"/>
          </a:xfrm>
          <a:prstGeom prst="rect">
            <a:avLst/>
          </a:prstGeom>
          <a:noFill/>
        </p:spPr>
        <p:txBody>
          <a:bodyPr wrap="square" rtlCol="0">
            <a:spAutoFit/>
          </a:bodyPr>
          <a:lstStyle/>
          <a:p>
            <a:pPr marL="285750" indent="-285750">
              <a:lnSpc>
                <a:spcPct val="150000"/>
              </a:lnSpc>
              <a:buFontTx/>
              <a:buChar char="-"/>
            </a:pPr>
            <a:r>
              <a:rPr lang="en-US" altLang="ko-KR" dirty="0"/>
              <a:t>Radio links are insecure (wireless communication)</a:t>
            </a:r>
          </a:p>
          <a:p>
            <a:pPr marL="742950" lvl="1" indent="-285750">
              <a:lnSpc>
                <a:spcPct val="150000"/>
              </a:lnSpc>
              <a:buFontTx/>
              <a:buChar char="-"/>
            </a:pPr>
            <a:r>
              <a:rPr lang="en-US" altLang="ko-KR" dirty="0"/>
              <a:t>Attacker can eavesdrop, inject bits in the channel, replay packets</a:t>
            </a:r>
          </a:p>
          <a:p>
            <a:pPr marL="285750" indent="-285750">
              <a:lnSpc>
                <a:spcPct val="150000"/>
              </a:lnSpc>
              <a:buFontTx/>
              <a:buChar char="-"/>
            </a:pPr>
            <a:r>
              <a:rPr lang="en-US" altLang="ko-KR" dirty="0"/>
              <a:t>Adversary likely to be able to deploy multiple malicious nodes</a:t>
            </a:r>
          </a:p>
          <a:p>
            <a:pPr marL="742950" lvl="1" indent="-285750">
              <a:lnSpc>
                <a:spcPct val="150000"/>
              </a:lnSpc>
              <a:buFontTx/>
              <a:buChar char="-"/>
            </a:pPr>
            <a:r>
              <a:rPr lang="en-US" altLang="ko-KR" dirty="0"/>
              <a:t>Purchasing the nodes or “turning” legitimate nodes by capturing and overwriting their memory</a:t>
            </a:r>
          </a:p>
          <a:p>
            <a:pPr marL="285750" indent="-285750">
              <a:lnSpc>
                <a:spcPct val="150000"/>
              </a:lnSpc>
              <a:buFontTx/>
              <a:buChar char="-"/>
            </a:pPr>
            <a:r>
              <a:rPr lang="en-US" altLang="ko-KR" dirty="0"/>
              <a:t>Attacker might have control of multiple malicious nodes that might collude</a:t>
            </a:r>
          </a:p>
          <a:p>
            <a:pPr marL="742950" lvl="1" indent="-285750">
              <a:lnSpc>
                <a:spcPct val="150000"/>
              </a:lnSpc>
              <a:buFontTx/>
              <a:buChar char="-"/>
            </a:pPr>
            <a:r>
              <a:rPr lang="en-US" altLang="ko-KR" dirty="0"/>
              <a:t>Colluding nodes might have high-quality routes to communicate </a:t>
            </a:r>
          </a:p>
          <a:p>
            <a:pPr marL="285750" indent="-285750">
              <a:lnSpc>
                <a:spcPct val="150000"/>
              </a:lnSpc>
              <a:buFontTx/>
              <a:buChar char="-"/>
            </a:pPr>
            <a:r>
              <a:rPr lang="en-US" altLang="ko-KR" dirty="0"/>
              <a:t>Sensor nodes are not tamper resistant</a:t>
            </a:r>
          </a:p>
          <a:p>
            <a:pPr marL="742950" lvl="1" indent="-285750">
              <a:lnSpc>
                <a:spcPct val="150000"/>
              </a:lnSpc>
              <a:buFontTx/>
              <a:buChar char="-"/>
            </a:pPr>
            <a:r>
              <a:rPr lang="en-US" altLang="ko-KR" dirty="0"/>
              <a:t>After compromising the node adversary can extract all key material, data and code</a:t>
            </a:r>
          </a:p>
          <a:p>
            <a:pPr marL="285750" indent="-285750">
              <a:lnSpc>
                <a:spcPct val="150000"/>
              </a:lnSpc>
              <a:buFontTx/>
              <a:buChar char="-"/>
            </a:pPr>
            <a:r>
              <a:rPr lang="en-US" altLang="ko-KR" dirty="0"/>
              <a:t>Base stations are trustworthy</a:t>
            </a:r>
          </a:p>
          <a:p>
            <a:pPr marL="285750" indent="-285750">
              <a:lnSpc>
                <a:spcPct val="150000"/>
              </a:lnSpc>
              <a:buFontTx/>
              <a:buChar char="-"/>
            </a:pPr>
            <a:r>
              <a:rPr lang="en-US" altLang="ko-KR" dirty="0"/>
              <a:t>We have to consider both mote-class and laptop-class attackers</a:t>
            </a:r>
            <a:endParaRPr lang="ko-KR" altLang="en-US" dirty="0"/>
          </a:p>
        </p:txBody>
      </p:sp>
    </p:spTree>
    <p:extLst>
      <p:ext uri="{BB962C8B-B14F-4D97-AF65-F5344CB8AC3E}">
        <p14:creationId xmlns:p14="http://schemas.microsoft.com/office/powerpoint/2010/main" val="32415469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solidFill>
                  <a:schemeClr val="tx1">
                    <a:lumMod val="75000"/>
                    <a:lumOff val="25000"/>
                  </a:schemeClr>
                </a:solidFill>
              </a:rPr>
              <a:t>Categories of attacks on Sensor Networks</a:t>
            </a:r>
            <a:endParaRPr lang="ko-KR" altLang="en-US" dirty="0">
              <a:solidFill>
                <a:schemeClr val="tx1">
                  <a:lumMod val="75000"/>
                  <a:lumOff val="25000"/>
                </a:schemeClr>
              </a:solidFill>
            </a:endParaRPr>
          </a:p>
        </p:txBody>
      </p:sp>
      <p:sp>
        <p:nvSpPr>
          <p:cNvPr id="3" name="슬라이드 번호 개체 틀 2"/>
          <p:cNvSpPr>
            <a:spLocks noGrp="1"/>
          </p:cNvSpPr>
          <p:nvPr>
            <p:ph type="sldNum" sz="quarter" idx="12"/>
          </p:nvPr>
        </p:nvSpPr>
        <p:spPr/>
        <p:txBody>
          <a:bodyPr/>
          <a:lstStyle/>
          <a:p>
            <a:fld id="{AD68BFA4-A7DE-4C49-BCEC-B3A47435A975}" type="slidenum">
              <a:rPr lang="ko-KR" altLang="en-US" smtClean="0"/>
              <a:t>11</a:t>
            </a:fld>
            <a:endParaRPr lang="ko-KR" altLang="en-US" dirty="0"/>
          </a:p>
        </p:txBody>
      </p:sp>
      <p:sp>
        <p:nvSpPr>
          <p:cNvPr id="22" name="TextBox 21"/>
          <p:cNvSpPr txBox="1"/>
          <p:nvPr/>
        </p:nvSpPr>
        <p:spPr>
          <a:xfrm>
            <a:off x="395962" y="1349400"/>
            <a:ext cx="10760918" cy="646331"/>
          </a:xfrm>
          <a:prstGeom prst="rect">
            <a:avLst/>
          </a:prstGeom>
          <a:noFill/>
        </p:spPr>
        <p:txBody>
          <a:bodyPr wrap="square" rtlCol="0">
            <a:spAutoFit/>
          </a:bodyPr>
          <a:lstStyle/>
          <a:p>
            <a:r>
              <a:rPr lang="en-US" altLang="ko-KR" b="1" dirty="0"/>
              <a:t>Sensor network routing protocols are simple and thus can be more susceptible to attacks against general ad-hoc routing protocols. Network layer attacks against sensor networks:</a:t>
            </a:r>
          </a:p>
        </p:txBody>
      </p:sp>
      <p:sp>
        <p:nvSpPr>
          <p:cNvPr id="9" name="TextBox 8"/>
          <p:cNvSpPr txBox="1"/>
          <p:nvPr/>
        </p:nvSpPr>
        <p:spPr>
          <a:xfrm>
            <a:off x="395962" y="2234767"/>
            <a:ext cx="6585864" cy="3000821"/>
          </a:xfrm>
          <a:prstGeom prst="rect">
            <a:avLst/>
          </a:prstGeom>
          <a:noFill/>
        </p:spPr>
        <p:txBody>
          <a:bodyPr wrap="square" rtlCol="0">
            <a:spAutoFit/>
          </a:bodyPr>
          <a:lstStyle/>
          <a:p>
            <a:pPr marL="285750" indent="-285750">
              <a:lnSpc>
                <a:spcPct val="150000"/>
              </a:lnSpc>
              <a:buFontTx/>
              <a:buChar char="-"/>
            </a:pPr>
            <a:r>
              <a:rPr lang="en-US" altLang="ko-KR" dirty="0"/>
              <a:t>Spoofed, altered or replayed routing information</a:t>
            </a:r>
          </a:p>
          <a:p>
            <a:pPr marL="285750" indent="-285750">
              <a:lnSpc>
                <a:spcPct val="150000"/>
              </a:lnSpc>
              <a:buFontTx/>
              <a:buChar char="-"/>
            </a:pPr>
            <a:r>
              <a:rPr lang="en-US" altLang="ko-KR" dirty="0"/>
              <a:t>Selective forwarding</a:t>
            </a:r>
          </a:p>
          <a:p>
            <a:pPr marL="285750" indent="-285750">
              <a:lnSpc>
                <a:spcPct val="150000"/>
              </a:lnSpc>
              <a:buFontTx/>
              <a:buChar char="-"/>
            </a:pPr>
            <a:r>
              <a:rPr lang="en-US" altLang="ko-KR" dirty="0"/>
              <a:t>Sinkhole attacks</a:t>
            </a:r>
          </a:p>
          <a:p>
            <a:pPr marL="285750" indent="-285750">
              <a:lnSpc>
                <a:spcPct val="150000"/>
              </a:lnSpc>
              <a:buFontTx/>
              <a:buChar char="-"/>
            </a:pPr>
            <a:r>
              <a:rPr lang="en-US" altLang="ko-KR" dirty="0"/>
              <a:t>Sybil attacks</a:t>
            </a:r>
          </a:p>
          <a:p>
            <a:pPr marL="285750" indent="-285750">
              <a:lnSpc>
                <a:spcPct val="150000"/>
              </a:lnSpc>
              <a:buFontTx/>
              <a:buChar char="-"/>
            </a:pPr>
            <a:r>
              <a:rPr lang="en-US" altLang="ko-KR" dirty="0"/>
              <a:t>Wormholes</a:t>
            </a:r>
          </a:p>
          <a:p>
            <a:pPr marL="285750" indent="-285750">
              <a:lnSpc>
                <a:spcPct val="150000"/>
              </a:lnSpc>
              <a:buFontTx/>
              <a:buChar char="-"/>
            </a:pPr>
            <a:r>
              <a:rPr lang="en-US" altLang="ko-KR" dirty="0"/>
              <a:t>HELLO flood attacks</a:t>
            </a:r>
          </a:p>
          <a:p>
            <a:pPr marL="285750" indent="-285750">
              <a:lnSpc>
                <a:spcPct val="150000"/>
              </a:lnSpc>
              <a:buFontTx/>
              <a:buChar char="-"/>
            </a:pPr>
            <a:r>
              <a:rPr lang="en-US" altLang="ko-KR" dirty="0"/>
              <a:t>Acknowledgment spoofing</a:t>
            </a:r>
            <a:endParaRPr lang="ko-KR" altLang="en-US" dirty="0"/>
          </a:p>
        </p:txBody>
      </p:sp>
    </p:spTree>
    <p:extLst>
      <p:ext uri="{BB962C8B-B14F-4D97-AF65-F5344CB8AC3E}">
        <p14:creationId xmlns:p14="http://schemas.microsoft.com/office/powerpoint/2010/main" val="28295589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solidFill>
                  <a:schemeClr val="tx1">
                    <a:lumMod val="75000"/>
                    <a:lumOff val="25000"/>
                  </a:schemeClr>
                </a:solidFill>
              </a:rPr>
              <a:t>Attacks on sensor networks</a:t>
            </a:r>
            <a:endParaRPr lang="ko-KR" altLang="en-US" dirty="0">
              <a:solidFill>
                <a:schemeClr val="tx1">
                  <a:lumMod val="75000"/>
                  <a:lumOff val="25000"/>
                </a:schemeClr>
              </a:solidFill>
            </a:endParaRPr>
          </a:p>
        </p:txBody>
      </p:sp>
      <p:sp>
        <p:nvSpPr>
          <p:cNvPr id="49" name="TextBox 48"/>
          <p:cNvSpPr txBox="1"/>
          <p:nvPr/>
        </p:nvSpPr>
        <p:spPr>
          <a:xfrm>
            <a:off x="348343" y="1408123"/>
            <a:ext cx="3348000" cy="646331"/>
          </a:xfrm>
          <a:prstGeom prst="rect">
            <a:avLst/>
          </a:prstGeom>
          <a:noFill/>
        </p:spPr>
        <p:txBody>
          <a:bodyPr wrap="square" rtlCol="0" anchor="ctr" anchorCtr="0">
            <a:spAutoFit/>
          </a:bodyPr>
          <a:lstStyle/>
          <a:p>
            <a:pPr algn="ctr"/>
            <a:r>
              <a:rPr lang="en-US" altLang="ko-KR" b="1" dirty="0"/>
              <a:t>Spoofed, altered or replayed information</a:t>
            </a:r>
            <a:endParaRPr lang="ko-KR" altLang="en-US" b="1" dirty="0"/>
          </a:p>
        </p:txBody>
      </p:sp>
      <p:sp>
        <p:nvSpPr>
          <p:cNvPr id="11" name="TextBox 10"/>
          <p:cNvSpPr txBox="1"/>
          <p:nvPr/>
        </p:nvSpPr>
        <p:spPr>
          <a:xfrm>
            <a:off x="348343" y="2320708"/>
            <a:ext cx="3348000" cy="369332"/>
          </a:xfrm>
          <a:prstGeom prst="rect">
            <a:avLst/>
          </a:prstGeom>
          <a:noFill/>
        </p:spPr>
        <p:txBody>
          <a:bodyPr wrap="square" rtlCol="0" anchor="ctr" anchorCtr="0">
            <a:spAutoFit/>
          </a:bodyPr>
          <a:lstStyle/>
          <a:p>
            <a:pPr algn="ctr"/>
            <a:r>
              <a:rPr lang="en-US" altLang="ko-KR" b="1" dirty="0">
                <a:solidFill>
                  <a:schemeClr val="bg1">
                    <a:lumMod val="85000"/>
                  </a:schemeClr>
                </a:solidFill>
              </a:rPr>
              <a:t>Selective Forwarding</a:t>
            </a:r>
            <a:endParaRPr lang="ko-KR" altLang="en-US" b="1" dirty="0">
              <a:solidFill>
                <a:schemeClr val="bg1">
                  <a:lumMod val="85000"/>
                </a:schemeClr>
              </a:solidFill>
            </a:endParaRPr>
          </a:p>
        </p:txBody>
      </p:sp>
      <p:sp>
        <p:nvSpPr>
          <p:cNvPr id="12" name="TextBox 11"/>
          <p:cNvSpPr txBox="1"/>
          <p:nvPr/>
        </p:nvSpPr>
        <p:spPr>
          <a:xfrm>
            <a:off x="348343" y="2890209"/>
            <a:ext cx="3348000" cy="369332"/>
          </a:xfrm>
          <a:prstGeom prst="rect">
            <a:avLst/>
          </a:prstGeom>
          <a:noFill/>
        </p:spPr>
        <p:txBody>
          <a:bodyPr wrap="square" rtlCol="0" anchor="ctr" anchorCtr="0">
            <a:spAutoFit/>
          </a:bodyPr>
          <a:lstStyle/>
          <a:p>
            <a:pPr algn="ctr"/>
            <a:r>
              <a:rPr lang="en-US" altLang="ko-KR" b="1" dirty="0">
                <a:solidFill>
                  <a:schemeClr val="bg1">
                    <a:lumMod val="85000"/>
                  </a:schemeClr>
                </a:solidFill>
              </a:rPr>
              <a:t>Sinkhole attacks</a:t>
            </a:r>
            <a:endParaRPr lang="ko-KR" altLang="en-US" b="1" dirty="0">
              <a:solidFill>
                <a:schemeClr val="bg1">
                  <a:lumMod val="85000"/>
                </a:schemeClr>
              </a:solidFill>
            </a:endParaRPr>
          </a:p>
        </p:txBody>
      </p:sp>
      <p:sp>
        <p:nvSpPr>
          <p:cNvPr id="13" name="TextBox 12"/>
          <p:cNvSpPr txBox="1"/>
          <p:nvPr/>
        </p:nvSpPr>
        <p:spPr>
          <a:xfrm>
            <a:off x="348341" y="3681224"/>
            <a:ext cx="3348000" cy="369332"/>
          </a:xfrm>
          <a:prstGeom prst="rect">
            <a:avLst/>
          </a:prstGeom>
          <a:noFill/>
        </p:spPr>
        <p:txBody>
          <a:bodyPr wrap="square" rtlCol="0" anchor="ctr" anchorCtr="0">
            <a:spAutoFit/>
          </a:bodyPr>
          <a:lstStyle/>
          <a:p>
            <a:pPr algn="ctr"/>
            <a:r>
              <a:rPr lang="en-US" altLang="ko-KR" b="1" dirty="0">
                <a:solidFill>
                  <a:schemeClr val="bg1">
                    <a:lumMod val="85000"/>
                  </a:schemeClr>
                </a:solidFill>
              </a:rPr>
              <a:t>Sybil attacks</a:t>
            </a:r>
            <a:endParaRPr lang="ko-KR" altLang="en-US" b="1" dirty="0">
              <a:solidFill>
                <a:schemeClr val="bg1">
                  <a:lumMod val="85000"/>
                </a:schemeClr>
              </a:solidFill>
            </a:endParaRPr>
          </a:p>
        </p:txBody>
      </p:sp>
      <p:sp>
        <p:nvSpPr>
          <p:cNvPr id="14" name="TextBox 13"/>
          <p:cNvSpPr txBox="1"/>
          <p:nvPr/>
        </p:nvSpPr>
        <p:spPr>
          <a:xfrm>
            <a:off x="348343" y="4518900"/>
            <a:ext cx="3348000" cy="369332"/>
          </a:xfrm>
          <a:prstGeom prst="rect">
            <a:avLst/>
          </a:prstGeom>
          <a:noFill/>
        </p:spPr>
        <p:txBody>
          <a:bodyPr wrap="square" rtlCol="0" anchor="ctr" anchorCtr="0">
            <a:spAutoFit/>
          </a:bodyPr>
          <a:lstStyle/>
          <a:p>
            <a:pPr algn="ctr"/>
            <a:r>
              <a:rPr lang="en-US" altLang="ko-KR" b="1" dirty="0">
                <a:solidFill>
                  <a:schemeClr val="bg1">
                    <a:lumMod val="85000"/>
                  </a:schemeClr>
                </a:solidFill>
              </a:rPr>
              <a:t>Wormholes</a:t>
            </a:r>
            <a:endParaRPr lang="ko-KR" altLang="en-US" b="1" dirty="0">
              <a:solidFill>
                <a:schemeClr val="bg1">
                  <a:lumMod val="85000"/>
                </a:schemeClr>
              </a:solidFill>
            </a:endParaRPr>
          </a:p>
        </p:txBody>
      </p:sp>
      <p:sp>
        <p:nvSpPr>
          <p:cNvPr id="9" name="TextBox 8"/>
          <p:cNvSpPr txBox="1"/>
          <p:nvPr/>
        </p:nvSpPr>
        <p:spPr>
          <a:xfrm>
            <a:off x="348343" y="5292587"/>
            <a:ext cx="3348000" cy="369332"/>
          </a:xfrm>
          <a:prstGeom prst="rect">
            <a:avLst/>
          </a:prstGeom>
          <a:noFill/>
        </p:spPr>
        <p:txBody>
          <a:bodyPr wrap="square" rtlCol="0" anchor="ctr" anchorCtr="0">
            <a:spAutoFit/>
          </a:bodyPr>
          <a:lstStyle/>
          <a:p>
            <a:pPr algn="ctr"/>
            <a:r>
              <a:rPr lang="en-US" altLang="ko-KR" b="1" dirty="0">
                <a:solidFill>
                  <a:schemeClr val="bg1">
                    <a:lumMod val="85000"/>
                  </a:schemeClr>
                </a:solidFill>
                <a:latin typeface="Bahnschrift SemiLight" panose="020B0502040204020203" pitchFamily="34" charset="0"/>
              </a:rPr>
              <a:t>HELLO</a:t>
            </a:r>
            <a:r>
              <a:rPr lang="en-US" altLang="ko-KR" b="1" dirty="0">
                <a:solidFill>
                  <a:schemeClr val="bg1">
                    <a:lumMod val="85000"/>
                  </a:schemeClr>
                </a:solidFill>
              </a:rPr>
              <a:t> flood attacks</a:t>
            </a:r>
            <a:endParaRPr lang="ko-KR" altLang="en-US" b="1" dirty="0">
              <a:solidFill>
                <a:schemeClr val="bg1">
                  <a:lumMod val="85000"/>
                </a:schemeClr>
              </a:solidFill>
            </a:endParaRPr>
          </a:p>
        </p:txBody>
      </p:sp>
      <p:sp>
        <p:nvSpPr>
          <p:cNvPr id="10" name="TextBox 9"/>
          <p:cNvSpPr txBox="1"/>
          <p:nvPr/>
        </p:nvSpPr>
        <p:spPr>
          <a:xfrm>
            <a:off x="348343" y="6000491"/>
            <a:ext cx="3348000" cy="369332"/>
          </a:xfrm>
          <a:prstGeom prst="rect">
            <a:avLst/>
          </a:prstGeom>
          <a:noFill/>
        </p:spPr>
        <p:txBody>
          <a:bodyPr wrap="square" rtlCol="0" anchor="ctr" anchorCtr="0">
            <a:spAutoFit/>
          </a:bodyPr>
          <a:lstStyle/>
          <a:p>
            <a:pPr algn="ctr"/>
            <a:r>
              <a:rPr lang="en-US" altLang="ko-KR" b="1" dirty="0">
                <a:solidFill>
                  <a:schemeClr val="bg1">
                    <a:lumMod val="85000"/>
                  </a:schemeClr>
                </a:solidFill>
              </a:rPr>
              <a:t>Acknowledgment spoofing</a:t>
            </a:r>
            <a:endParaRPr lang="ko-KR" altLang="en-US" b="1" dirty="0">
              <a:solidFill>
                <a:schemeClr val="bg1">
                  <a:lumMod val="85000"/>
                </a:schemeClr>
              </a:solidFill>
            </a:endParaRPr>
          </a:p>
        </p:txBody>
      </p:sp>
      <p:sp>
        <p:nvSpPr>
          <p:cNvPr id="18" name="TextBox 17"/>
          <p:cNvSpPr txBox="1"/>
          <p:nvPr/>
        </p:nvSpPr>
        <p:spPr>
          <a:xfrm>
            <a:off x="4077972" y="1687245"/>
            <a:ext cx="7205913" cy="338554"/>
          </a:xfrm>
          <a:prstGeom prst="rect">
            <a:avLst/>
          </a:prstGeom>
          <a:noFill/>
        </p:spPr>
        <p:txBody>
          <a:bodyPr wrap="square" rtlCol="0">
            <a:spAutoFit/>
          </a:bodyPr>
          <a:lstStyle/>
          <a:p>
            <a:r>
              <a:rPr lang="en-US" altLang="ko-KR" sz="1600" b="1" dirty="0">
                <a:solidFill>
                  <a:schemeClr val="tx1">
                    <a:lumMod val="75000"/>
                    <a:lumOff val="25000"/>
                  </a:schemeClr>
                </a:solidFill>
              </a:rPr>
              <a:t>Means of attack</a:t>
            </a:r>
            <a:endParaRPr lang="ko-KR" altLang="en-US" sz="1600" b="1" dirty="0">
              <a:solidFill>
                <a:schemeClr val="tx1">
                  <a:lumMod val="75000"/>
                  <a:lumOff val="25000"/>
                </a:schemeClr>
              </a:solidFill>
            </a:endParaRPr>
          </a:p>
        </p:txBody>
      </p:sp>
      <p:sp>
        <p:nvSpPr>
          <p:cNvPr id="19" name="TextBox 18"/>
          <p:cNvSpPr txBox="1"/>
          <p:nvPr/>
        </p:nvSpPr>
        <p:spPr>
          <a:xfrm>
            <a:off x="4637988" y="2054454"/>
            <a:ext cx="7239785" cy="923330"/>
          </a:xfrm>
          <a:prstGeom prst="rect">
            <a:avLst/>
          </a:prstGeom>
          <a:noFill/>
        </p:spPr>
        <p:txBody>
          <a:bodyPr wrap="square" rtlCol="0">
            <a:spAutoFit/>
          </a:bodyPr>
          <a:lstStyle/>
          <a:p>
            <a:r>
              <a:rPr lang="en-US" altLang="ko-KR" dirty="0"/>
              <a:t>The most direct attack against routing protocol targets the routing information exchanged between nodes. In this attack the routing information is spoofed, altered or replayed. </a:t>
            </a:r>
          </a:p>
        </p:txBody>
      </p:sp>
      <p:sp>
        <p:nvSpPr>
          <p:cNvPr id="20" name="TextBox 19"/>
          <p:cNvSpPr txBox="1"/>
          <p:nvPr/>
        </p:nvSpPr>
        <p:spPr>
          <a:xfrm>
            <a:off x="4077971" y="3074875"/>
            <a:ext cx="7205913" cy="338554"/>
          </a:xfrm>
          <a:prstGeom prst="rect">
            <a:avLst/>
          </a:prstGeom>
          <a:noFill/>
        </p:spPr>
        <p:txBody>
          <a:bodyPr wrap="square" rtlCol="0">
            <a:spAutoFit/>
          </a:bodyPr>
          <a:lstStyle/>
          <a:p>
            <a:r>
              <a:rPr lang="en-US" altLang="ko-KR" sz="1600" b="1" dirty="0">
                <a:solidFill>
                  <a:schemeClr val="tx1">
                    <a:lumMod val="75000"/>
                    <a:lumOff val="25000"/>
                  </a:schemeClr>
                </a:solidFill>
              </a:rPr>
              <a:t>Goal</a:t>
            </a:r>
            <a:endParaRPr lang="ko-KR" altLang="en-US" sz="1600" b="1" dirty="0">
              <a:solidFill>
                <a:schemeClr val="tx1">
                  <a:lumMod val="75000"/>
                  <a:lumOff val="25000"/>
                </a:schemeClr>
              </a:solidFill>
            </a:endParaRPr>
          </a:p>
        </p:txBody>
      </p:sp>
      <p:sp>
        <p:nvSpPr>
          <p:cNvPr id="21" name="TextBox 20"/>
          <p:cNvSpPr txBox="1"/>
          <p:nvPr/>
        </p:nvSpPr>
        <p:spPr>
          <a:xfrm>
            <a:off x="4637987" y="3413429"/>
            <a:ext cx="7239785" cy="2031325"/>
          </a:xfrm>
          <a:prstGeom prst="rect">
            <a:avLst/>
          </a:prstGeom>
          <a:noFill/>
        </p:spPr>
        <p:txBody>
          <a:bodyPr wrap="square" rtlCol="0">
            <a:spAutoFit/>
          </a:bodyPr>
          <a:lstStyle/>
          <a:p>
            <a:pPr marL="285750" indent="-285750">
              <a:buFontTx/>
              <a:buChar char="-"/>
            </a:pPr>
            <a:r>
              <a:rPr lang="en-US" altLang="ko-KR" dirty="0"/>
              <a:t>Create routing loops</a:t>
            </a:r>
          </a:p>
          <a:p>
            <a:pPr marL="285750" indent="-285750">
              <a:buFontTx/>
              <a:buChar char="-"/>
            </a:pPr>
            <a:r>
              <a:rPr lang="en-US" altLang="ko-KR" dirty="0"/>
              <a:t>Attract or repel network traffic</a:t>
            </a:r>
          </a:p>
          <a:p>
            <a:pPr marL="285750" indent="-285750">
              <a:buFontTx/>
              <a:buChar char="-"/>
            </a:pPr>
            <a:r>
              <a:rPr lang="en-US" altLang="ko-KR" dirty="0"/>
              <a:t>Extend or shorten source routes</a:t>
            </a:r>
          </a:p>
          <a:p>
            <a:pPr marL="285750" indent="-285750">
              <a:buFontTx/>
              <a:buChar char="-"/>
            </a:pPr>
            <a:r>
              <a:rPr lang="en-US" altLang="ko-KR" dirty="0"/>
              <a:t>Generate false error messages </a:t>
            </a:r>
          </a:p>
          <a:p>
            <a:pPr marL="285750" indent="-285750">
              <a:buFontTx/>
              <a:buChar char="-"/>
            </a:pPr>
            <a:r>
              <a:rPr lang="en-US" altLang="ko-KR" dirty="0"/>
              <a:t>Partition the network</a:t>
            </a:r>
          </a:p>
          <a:p>
            <a:pPr marL="285750" indent="-285750">
              <a:buFontTx/>
              <a:buChar char="-"/>
            </a:pPr>
            <a:r>
              <a:rPr lang="en-US" altLang="ko-KR" dirty="0"/>
              <a:t>Increase end-to-end latency</a:t>
            </a:r>
          </a:p>
          <a:p>
            <a:pPr marL="285750" indent="-285750">
              <a:buFontTx/>
              <a:buChar char="-"/>
            </a:pPr>
            <a:endParaRPr lang="ko-KR" altLang="en-US" dirty="0"/>
          </a:p>
        </p:txBody>
      </p:sp>
      <p:pic>
        <p:nvPicPr>
          <p:cNvPr id="3" name="Picture 2"/>
          <p:cNvPicPr>
            <a:picLocks noChangeAspect="1"/>
          </p:cNvPicPr>
          <p:nvPr/>
        </p:nvPicPr>
        <p:blipFill>
          <a:blip r:embed="rId3"/>
          <a:stretch>
            <a:fillRect/>
          </a:stretch>
        </p:blipFill>
        <p:spPr>
          <a:xfrm>
            <a:off x="8779437" y="3367213"/>
            <a:ext cx="2886075" cy="2628900"/>
          </a:xfrm>
          <a:prstGeom prst="rect">
            <a:avLst/>
          </a:prstGeom>
        </p:spPr>
      </p:pic>
    </p:spTree>
    <p:extLst>
      <p:ext uri="{BB962C8B-B14F-4D97-AF65-F5344CB8AC3E}">
        <p14:creationId xmlns:p14="http://schemas.microsoft.com/office/powerpoint/2010/main" val="1730721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solidFill>
                  <a:schemeClr val="tx1">
                    <a:lumMod val="75000"/>
                    <a:lumOff val="25000"/>
                  </a:schemeClr>
                </a:solidFill>
              </a:rPr>
              <a:t>Attacks on sensor networks</a:t>
            </a:r>
            <a:endParaRPr lang="ko-KR" altLang="en-US" dirty="0">
              <a:solidFill>
                <a:schemeClr val="tx1">
                  <a:lumMod val="75000"/>
                  <a:lumOff val="25000"/>
                </a:schemeClr>
              </a:solidFill>
            </a:endParaRPr>
          </a:p>
        </p:txBody>
      </p:sp>
      <p:sp>
        <p:nvSpPr>
          <p:cNvPr id="49" name="TextBox 48"/>
          <p:cNvSpPr txBox="1"/>
          <p:nvPr/>
        </p:nvSpPr>
        <p:spPr>
          <a:xfrm>
            <a:off x="348343" y="1408123"/>
            <a:ext cx="3348000" cy="646331"/>
          </a:xfrm>
          <a:prstGeom prst="rect">
            <a:avLst/>
          </a:prstGeom>
          <a:noFill/>
        </p:spPr>
        <p:txBody>
          <a:bodyPr wrap="square" rtlCol="0" anchor="ctr" anchorCtr="0">
            <a:spAutoFit/>
          </a:bodyPr>
          <a:lstStyle/>
          <a:p>
            <a:pPr algn="ctr"/>
            <a:r>
              <a:rPr lang="en-US" altLang="ko-KR" b="1" dirty="0">
                <a:solidFill>
                  <a:schemeClr val="bg1">
                    <a:lumMod val="85000"/>
                  </a:schemeClr>
                </a:solidFill>
              </a:rPr>
              <a:t>Spoofed, altered or replayed information</a:t>
            </a:r>
            <a:endParaRPr lang="ko-KR" altLang="en-US" b="1" dirty="0">
              <a:solidFill>
                <a:schemeClr val="bg1">
                  <a:lumMod val="85000"/>
                </a:schemeClr>
              </a:solidFill>
            </a:endParaRPr>
          </a:p>
        </p:txBody>
      </p:sp>
      <p:sp>
        <p:nvSpPr>
          <p:cNvPr id="11" name="TextBox 10"/>
          <p:cNvSpPr txBox="1"/>
          <p:nvPr/>
        </p:nvSpPr>
        <p:spPr>
          <a:xfrm>
            <a:off x="348343" y="2320708"/>
            <a:ext cx="3348000" cy="369332"/>
          </a:xfrm>
          <a:prstGeom prst="rect">
            <a:avLst/>
          </a:prstGeom>
          <a:noFill/>
        </p:spPr>
        <p:txBody>
          <a:bodyPr wrap="square" rtlCol="0" anchor="ctr" anchorCtr="0">
            <a:spAutoFit/>
          </a:bodyPr>
          <a:lstStyle/>
          <a:p>
            <a:pPr algn="ctr"/>
            <a:r>
              <a:rPr lang="en-US" altLang="ko-KR" b="1" dirty="0"/>
              <a:t>Selective Forwarding</a:t>
            </a:r>
            <a:endParaRPr lang="ko-KR" altLang="en-US" b="1" dirty="0"/>
          </a:p>
        </p:txBody>
      </p:sp>
      <p:sp>
        <p:nvSpPr>
          <p:cNvPr id="12" name="TextBox 11"/>
          <p:cNvSpPr txBox="1"/>
          <p:nvPr/>
        </p:nvSpPr>
        <p:spPr>
          <a:xfrm>
            <a:off x="348343" y="2890209"/>
            <a:ext cx="3348000" cy="369332"/>
          </a:xfrm>
          <a:prstGeom prst="rect">
            <a:avLst/>
          </a:prstGeom>
          <a:noFill/>
        </p:spPr>
        <p:txBody>
          <a:bodyPr wrap="square" rtlCol="0" anchor="ctr" anchorCtr="0">
            <a:spAutoFit/>
          </a:bodyPr>
          <a:lstStyle/>
          <a:p>
            <a:pPr algn="ctr"/>
            <a:r>
              <a:rPr lang="en-US" altLang="ko-KR" b="1" dirty="0">
                <a:solidFill>
                  <a:schemeClr val="bg1">
                    <a:lumMod val="85000"/>
                  </a:schemeClr>
                </a:solidFill>
              </a:rPr>
              <a:t>Sinkhole attacks</a:t>
            </a:r>
            <a:endParaRPr lang="ko-KR" altLang="en-US" b="1" dirty="0">
              <a:solidFill>
                <a:schemeClr val="bg1">
                  <a:lumMod val="85000"/>
                </a:schemeClr>
              </a:solidFill>
            </a:endParaRPr>
          </a:p>
        </p:txBody>
      </p:sp>
      <p:sp>
        <p:nvSpPr>
          <p:cNvPr id="13" name="TextBox 12"/>
          <p:cNvSpPr txBox="1"/>
          <p:nvPr/>
        </p:nvSpPr>
        <p:spPr>
          <a:xfrm>
            <a:off x="348341" y="3681224"/>
            <a:ext cx="3348000" cy="369332"/>
          </a:xfrm>
          <a:prstGeom prst="rect">
            <a:avLst/>
          </a:prstGeom>
          <a:noFill/>
        </p:spPr>
        <p:txBody>
          <a:bodyPr wrap="square" rtlCol="0" anchor="ctr" anchorCtr="0">
            <a:spAutoFit/>
          </a:bodyPr>
          <a:lstStyle/>
          <a:p>
            <a:pPr algn="ctr"/>
            <a:r>
              <a:rPr lang="en-US" altLang="ko-KR" b="1" dirty="0">
                <a:solidFill>
                  <a:schemeClr val="bg1">
                    <a:lumMod val="85000"/>
                  </a:schemeClr>
                </a:solidFill>
              </a:rPr>
              <a:t>Sybil attacks</a:t>
            </a:r>
            <a:endParaRPr lang="ko-KR" altLang="en-US" b="1" dirty="0">
              <a:solidFill>
                <a:schemeClr val="bg1">
                  <a:lumMod val="85000"/>
                </a:schemeClr>
              </a:solidFill>
            </a:endParaRPr>
          </a:p>
        </p:txBody>
      </p:sp>
      <p:sp>
        <p:nvSpPr>
          <p:cNvPr id="14" name="TextBox 13"/>
          <p:cNvSpPr txBox="1"/>
          <p:nvPr/>
        </p:nvSpPr>
        <p:spPr>
          <a:xfrm>
            <a:off x="348343" y="4518900"/>
            <a:ext cx="3348000" cy="369332"/>
          </a:xfrm>
          <a:prstGeom prst="rect">
            <a:avLst/>
          </a:prstGeom>
          <a:noFill/>
        </p:spPr>
        <p:txBody>
          <a:bodyPr wrap="square" rtlCol="0" anchor="ctr" anchorCtr="0">
            <a:spAutoFit/>
          </a:bodyPr>
          <a:lstStyle/>
          <a:p>
            <a:pPr algn="ctr"/>
            <a:r>
              <a:rPr lang="en-US" altLang="ko-KR" b="1" dirty="0">
                <a:solidFill>
                  <a:schemeClr val="bg1">
                    <a:lumMod val="85000"/>
                  </a:schemeClr>
                </a:solidFill>
              </a:rPr>
              <a:t>Wormholes</a:t>
            </a:r>
            <a:endParaRPr lang="ko-KR" altLang="en-US" b="1" dirty="0">
              <a:solidFill>
                <a:schemeClr val="bg1">
                  <a:lumMod val="85000"/>
                </a:schemeClr>
              </a:solidFill>
            </a:endParaRPr>
          </a:p>
        </p:txBody>
      </p:sp>
      <p:sp>
        <p:nvSpPr>
          <p:cNvPr id="9" name="TextBox 8"/>
          <p:cNvSpPr txBox="1"/>
          <p:nvPr/>
        </p:nvSpPr>
        <p:spPr>
          <a:xfrm>
            <a:off x="348343" y="5292587"/>
            <a:ext cx="3348000" cy="369332"/>
          </a:xfrm>
          <a:prstGeom prst="rect">
            <a:avLst/>
          </a:prstGeom>
          <a:noFill/>
        </p:spPr>
        <p:txBody>
          <a:bodyPr wrap="square" rtlCol="0" anchor="ctr" anchorCtr="0">
            <a:spAutoFit/>
          </a:bodyPr>
          <a:lstStyle/>
          <a:p>
            <a:pPr algn="ctr"/>
            <a:r>
              <a:rPr lang="en-US" altLang="ko-KR" b="1" dirty="0">
                <a:solidFill>
                  <a:schemeClr val="bg1">
                    <a:lumMod val="85000"/>
                  </a:schemeClr>
                </a:solidFill>
                <a:latin typeface="Bahnschrift SemiLight" panose="020B0502040204020203" pitchFamily="34" charset="0"/>
              </a:rPr>
              <a:t>HELLO</a:t>
            </a:r>
            <a:r>
              <a:rPr lang="en-US" altLang="ko-KR" b="1" dirty="0">
                <a:solidFill>
                  <a:schemeClr val="bg1">
                    <a:lumMod val="85000"/>
                  </a:schemeClr>
                </a:solidFill>
              </a:rPr>
              <a:t> flood attacks</a:t>
            </a:r>
            <a:endParaRPr lang="ko-KR" altLang="en-US" b="1" dirty="0">
              <a:solidFill>
                <a:schemeClr val="bg1">
                  <a:lumMod val="85000"/>
                </a:schemeClr>
              </a:solidFill>
            </a:endParaRPr>
          </a:p>
        </p:txBody>
      </p:sp>
      <p:sp>
        <p:nvSpPr>
          <p:cNvPr id="10" name="TextBox 9"/>
          <p:cNvSpPr txBox="1"/>
          <p:nvPr/>
        </p:nvSpPr>
        <p:spPr>
          <a:xfrm>
            <a:off x="348343" y="6000491"/>
            <a:ext cx="3348000" cy="369332"/>
          </a:xfrm>
          <a:prstGeom prst="rect">
            <a:avLst/>
          </a:prstGeom>
          <a:noFill/>
        </p:spPr>
        <p:txBody>
          <a:bodyPr wrap="square" rtlCol="0" anchor="ctr" anchorCtr="0">
            <a:spAutoFit/>
          </a:bodyPr>
          <a:lstStyle/>
          <a:p>
            <a:pPr algn="ctr"/>
            <a:r>
              <a:rPr lang="en-US" altLang="ko-KR" b="1" dirty="0">
                <a:solidFill>
                  <a:schemeClr val="bg1">
                    <a:lumMod val="85000"/>
                  </a:schemeClr>
                </a:solidFill>
              </a:rPr>
              <a:t>Acknowledgment spoofing</a:t>
            </a:r>
            <a:endParaRPr lang="ko-KR" altLang="en-US" b="1" dirty="0">
              <a:solidFill>
                <a:schemeClr val="bg1">
                  <a:lumMod val="85000"/>
                </a:schemeClr>
              </a:solidFill>
            </a:endParaRPr>
          </a:p>
        </p:txBody>
      </p:sp>
      <p:sp>
        <p:nvSpPr>
          <p:cNvPr id="18" name="TextBox 17"/>
          <p:cNvSpPr txBox="1"/>
          <p:nvPr/>
        </p:nvSpPr>
        <p:spPr>
          <a:xfrm>
            <a:off x="4077972" y="1687245"/>
            <a:ext cx="7205913" cy="338554"/>
          </a:xfrm>
          <a:prstGeom prst="rect">
            <a:avLst/>
          </a:prstGeom>
          <a:noFill/>
        </p:spPr>
        <p:txBody>
          <a:bodyPr wrap="square" rtlCol="0">
            <a:spAutoFit/>
          </a:bodyPr>
          <a:lstStyle/>
          <a:p>
            <a:r>
              <a:rPr lang="en-US" altLang="ko-KR" sz="1600" b="1" dirty="0">
                <a:solidFill>
                  <a:schemeClr val="tx1">
                    <a:lumMod val="75000"/>
                    <a:lumOff val="25000"/>
                  </a:schemeClr>
                </a:solidFill>
              </a:rPr>
              <a:t>Means of attack</a:t>
            </a:r>
            <a:endParaRPr lang="ko-KR" altLang="en-US" sz="1600" b="1" dirty="0">
              <a:solidFill>
                <a:schemeClr val="tx1">
                  <a:lumMod val="75000"/>
                  <a:lumOff val="25000"/>
                </a:schemeClr>
              </a:solidFill>
            </a:endParaRPr>
          </a:p>
        </p:txBody>
      </p:sp>
      <p:sp>
        <p:nvSpPr>
          <p:cNvPr id="19" name="TextBox 18"/>
          <p:cNvSpPr txBox="1"/>
          <p:nvPr/>
        </p:nvSpPr>
        <p:spPr>
          <a:xfrm>
            <a:off x="4637988" y="2054454"/>
            <a:ext cx="7239785" cy="1200329"/>
          </a:xfrm>
          <a:prstGeom prst="rect">
            <a:avLst/>
          </a:prstGeom>
          <a:noFill/>
        </p:spPr>
        <p:txBody>
          <a:bodyPr wrap="square" rtlCol="0">
            <a:spAutoFit/>
          </a:bodyPr>
          <a:lstStyle/>
          <a:p>
            <a:r>
              <a:rPr lang="en-US" altLang="ko-KR" dirty="0"/>
              <a:t>Malicious nodes may drop messages stopping them from propagating any further. In a simple form of this attack the node acts as a black hole, no messages get past. In a more subtle form, the adversary forwards packets selectively.</a:t>
            </a:r>
          </a:p>
        </p:txBody>
      </p:sp>
      <p:sp>
        <p:nvSpPr>
          <p:cNvPr id="20" name="TextBox 19"/>
          <p:cNvSpPr txBox="1"/>
          <p:nvPr/>
        </p:nvSpPr>
        <p:spPr>
          <a:xfrm>
            <a:off x="4077972" y="3764847"/>
            <a:ext cx="7205913" cy="338554"/>
          </a:xfrm>
          <a:prstGeom prst="rect">
            <a:avLst/>
          </a:prstGeom>
          <a:noFill/>
        </p:spPr>
        <p:txBody>
          <a:bodyPr wrap="square" rtlCol="0">
            <a:spAutoFit/>
          </a:bodyPr>
          <a:lstStyle/>
          <a:p>
            <a:r>
              <a:rPr lang="en-US" altLang="ko-KR" sz="1600" b="1" dirty="0">
                <a:solidFill>
                  <a:schemeClr val="tx1">
                    <a:lumMod val="75000"/>
                    <a:lumOff val="25000"/>
                  </a:schemeClr>
                </a:solidFill>
              </a:rPr>
              <a:t>Assumption</a:t>
            </a:r>
            <a:endParaRPr lang="ko-KR" altLang="en-US" sz="1600" b="1" dirty="0">
              <a:solidFill>
                <a:schemeClr val="tx1">
                  <a:lumMod val="75000"/>
                  <a:lumOff val="25000"/>
                </a:schemeClr>
              </a:solidFill>
            </a:endParaRPr>
          </a:p>
        </p:txBody>
      </p:sp>
      <p:sp>
        <p:nvSpPr>
          <p:cNvPr id="21" name="TextBox 20"/>
          <p:cNvSpPr txBox="1"/>
          <p:nvPr/>
        </p:nvSpPr>
        <p:spPr>
          <a:xfrm>
            <a:off x="4637988" y="4103401"/>
            <a:ext cx="7239785" cy="646331"/>
          </a:xfrm>
          <a:prstGeom prst="rect">
            <a:avLst/>
          </a:prstGeom>
          <a:noFill/>
        </p:spPr>
        <p:txBody>
          <a:bodyPr wrap="square" rtlCol="0">
            <a:spAutoFit/>
          </a:bodyPr>
          <a:lstStyle/>
          <a:p>
            <a:pPr marL="285750" indent="-285750">
              <a:buFontTx/>
              <a:buChar char="-"/>
            </a:pPr>
            <a:r>
              <a:rPr lang="en-US" altLang="ko-KR" dirty="0"/>
              <a:t>Attacker has efficiently included herself on the path of targeted data flow</a:t>
            </a:r>
          </a:p>
        </p:txBody>
      </p:sp>
      <p:sp>
        <p:nvSpPr>
          <p:cNvPr id="15" name="TextBox 14"/>
          <p:cNvSpPr txBox="1"/>
          <p:nvPr/>
        </p:nvSpPr>
        <p:spPr>
          <a:xfrm>
            <a:off x="4077972" y="4952019"/>
            <a:ext cx="7205913" cy="338554"/>
          </a:xfrm>
          <a:prstGeom prst="rect">
            <a:avLst/>
          </a:prstGeom>
          <a:noFill/>
        </p:spPr>
        <p:txBody>
          <a:bodyPr wrap="square" rtlCol="0">
            <a:spAutoFit/>
          </a:bodyPr>
          <a:lstStyle/>
          <a:p>
            <a:r>
              <a:rPr lang="en-US" altLang="ko-KR" sz="1600" b="1" dirty="0">
                <a:solidFill>
                  <a:schemeClr val="tx1">
                    <a:lumMod val="75000"/>
                    <a:lumOff val="25000"/>
                  </a:schemeClr>
                </a:solidFill>
              </a:rPr>
              <a:t>Goal</a:t>
            </a:r>
            <a:endParaRPr lang="ko-KR" altLang="en-US" sz="1600" b="1" dirty="0">
              <a:solidFill>
                <a:schemeClr val="tx1">
                  <a:lumMod val="75000"/>
                  <a:lumOff val="25000"/>
                </a:schemeClr>
              </a:solidFill>
            </a:endParaRPr>
          </a:p>
        </p:txBody>
      </p:sp>
      <p:sp>
        <p:nvSpPr>
          <p:cNvPr id="17" name="TextBox 16"/>
          <p:cNvSpPr txBox="1"/>
          <p:nvPr/>
        </p:nvSpPr>
        <p:spPr>
          <a:xfrm>
            <a:off x="4637987" y="5196118"/>
            <a:ext cx="7239785" cy="646331"/>
          </a:xfrm>
          <a:prstGeom prst="rect">
            <a:avLst/>
          </a:prstGeom>
          <a:noFill/>
        </p:spPr>
        <p:txBody>
          <a:bodyPr wrap="square" rtlCol="0">
            <a:spAutoFit/>
          </a:bodyPr>
          <a:lstStyle/>
          <a:p>
            <a:pPr marL="285750" indent="-285750">
              <a:buFontTx/>
              <a:buChar char="-"/>
            </a:pPr>
            <a:r>
              <a:rPr lang="en-US" altLang="ko-KR" dirty="0"/>
              <a:t>Suppressing or modifying packets originating from a select few nodes</a:t>
            </a:r>
          </a:p>
        </p:txBody>
      </p:sp>
    </p:spTree>
    <p:extLst>
      <p:ext uri="{BB962C8B-B14F-4D97-AF65-F5344CB8AC3E}">
        <p14:creationId xmlns:p14="http://schemas.microsoft.com/office/powerpoint/2010/main" val="11936138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solidFill>
                  <a:schemeClr val="tx1">
                    <a:lumMod val="75000"/>
                    <a:lumOff val="25000"/>
                  </a:schemeClr>
                </a:solidFill>
              </a:rPr>
              <a:t>Attacks on sensor networks</a:t>
            </a:r>
            <a:endParaRPr lang="ko-KR" altLang="en-US" dirty="0">
              <a:solidFill>
                <a:schemeClr val="tx1">
                  <a:lumMod val="75000"/>
                  <a:lumOff val="25000"/>
                </a:schemeClr>
              </a:solidFill>
            </a:endParaRPr>
          </a:p>
        </p:txBody>
      </p:sp>
      <p:sp>
        <p:nvSpPr>
          <p:cNvPr id="49" name="TextBox 48"/>
          <p:cNvSpPr txBox="1"/>
          <p:nvPr/>
        </p:nvSpPr>
        <p:spPr>
          <a:xfrm>
            <a:off x="348343" y="1408123"/>
            <a:ext cx="3348000" cy="646331"/>
          </a:xfrm>
          <a:prstGeom prst="rect">
            <a:avLst/>
          </a:prstGeom>
          <a:noFill/>
        </p:spPr>
        <p:txBody>
          <a:bodyPr wrap="square" rtlCol="0" anchor="ctr" anchorCtr="0">
            <a:spAutoFit/>
          </a:bodyPr>
          <a:lstStyle/>
          <a:p>
            <a:pPr algn="ctr"/>
            <a:r>
              <a:rPr lang="en-US" altLang="ko-KR" b="1" dirty="0">
                <a:solidFill>
                  <a:schemeClr val="bg1">
                    <a:lumMod val="85000"/>
                  </a:schemeClr>
                </a:solidFill>
              </a:rPr>
              <a:t>Spoofed, altered or replayed information</a:t>
            </a:r>
            <a:endParaRPr lang="ko-KR" altLang="en-US" b="1" dirty="0">
              <a:solidFill>
                <a:schemeClr val="bg1">
                  <a:lumMod val="85000"/>
                </a:schemeClr>
              </a:solidFill>
            </a:endParaRPr>
          </a:p>
        </p:txBody>
      </p:sp>
      <p:sp>
        <p:nvSpPr>
          <p:cNvPr id="11" name="TextBox 10"/>
          <p:cNvSpPr txBox="1"/>
          <p:nvPr/>
        </p:nvSpPr>
        <p:spPr>
          <a:xfrm>
            <a:off x="348343" y="2320708"/>
            <a:ext cx="3348000" cy="369332"/>
          </a:xfrm>
          <a:prstGeom prst="rect">
            <a:avLst/>
          </a:prstGeom>
          <a:noFill/>
        </p:spPr>
        <p:txBody>
          <a:bodyPr wrap="square" rtlCol="0" anchor="ctr" anchorCtr="0">
            <a:spAutoFit/>
          </a:bodyPr>
          <a:lstStyle/>
          <a:p>
            <a:pPr algn="ctr"/>
            <a:r>
              <a:rPr lang="en-US" altLang="ko-KR" b="1" dirty="0">
                <a:solidFill>
                  <a:schemeClr val="bg1">
                    <a:lumMod val="85000"/>
                  </a:schemeClr>
                </a:solidFill>
              </a:rPr>
              <a:t>Selective Forwarding</a:t>
            </a:r>
            <a:endParaRPr lang="ko-KR" altLang="en-US" b="1" dirty="0">
              <a:solidFill>
                <a:schemeClr val="bg1">
                  <a:lumMod val="85000"/>
                </a:schemeClr>
              </a:solidFill>
            </a:endParaRPr>
          </a:p>
        </p:txBody>
      </p:sp>
      <p:sp>
        <p:nvSpPr>
          <p:cNvPr id="12" name="TextBox 11"/>
          <p:cNvSpPr txBox="1"/>
          <p:nvPr/>
        </p:nvSpPr>
        <p:spPr>
          <a:xfrm>
            <a:off x="348343" y="2890209"/>
            <a:ext cx="3348000" cy="369332"/>
          </a:xfrm>
          <a:prstGeom prst="rect">
            <a:avLst/>
          </a:prstGeom>
          <a:noFill/>
        </p:spPr>
        <p:txBody>
          <a:bodyPr wrap="square" rtlCol="0" anchor="ctr" anchorCtr="0">
            <a:spAutoFit/>
          </a:bodyPr>
          <a:lstStyle/>
          <a:p>
            <a:pPr algn="ctr"/>
            <a:r>
              <a:rPr lang="en-US" altLang="ko-KR" b="1" dirty="0"/>
              <a:t>Sinkhole attacks</a:t>
            </a:r>
            <a:endParaRPr lang="ko-KR" altLang="en-US" b="1" dirty="0"/>
          </a:p>
        </p:txBody>
      </p:sp>
      <p:sp>
        <p:nvSpPr>
          <p:cNvPr id="13" name="TextBox 12"/>
          <p:cNvSpPr txBox="1"/>
          <p:nvPr/>
        </p:nvSpPr>
        <p:spPr>
          <a:xfrm>
            <a:off x="348341" y="3681224"/>
            <a:ext cx="3348000" cy="369332"/>
          </a:xfrm>
          <a:prstGeom prst="rect">
            <a:avLst/>
          </a:prstGeom>
          <a:noFill/>
        </p:spPr>
        <p:txBody>
          <a:bodyPr wrap="square" rtlCol="0" anchor="ctr" anchorCtr="0">
            <a:spAutoFit/>
          </a:bodyPr>
          <a:lstStyle/>
          <a:p>
            <a:pPr algn="ctr"/>
            <a:r>
              <a:rPr lang="en-US" altLang="ko-KR" b="1" dirty="0">
                <a:solidFill>
                  <a:schemeClr val="bg1">
                    <a:lumMod val="85000"/>
                  </a:schemeClr>
                </a:solidFill>
              </a:rPr>
              <a:t>Sybil attacks</a:t>
            </a:r>
            <a:endParaRPr lang="ko-KR" altLang="en-US" b="1" dirty="0">
              <a:solidFill>
                <a:schemeClr val="bg1">
                  <a:lumMod val="85000"/>
                </a:schemeClr>
              </a:solidFill>
            </a:endParaRPr>
          </a:p>
        </p:txBody>
      </p:sp>
      <p:sp>
        <p:nvSpPr>
          <p:cNvPr id="14" name="TextBox 13"/>
          <p:cNvSpPr txBox="1"/>
          <p:nvPr/>
        </p:nvSpPr>
        <p:spPr>
          <a:xfrm>
            <a:off x="348343" y="4518900"/>
            <a:ext cx="3348000" cy="369332"/>
          </a:xfrm>
          <a:prstGeom prst="rect">
            <a:avLst/>
          </a:prstGeom>
          <a:noFill/>
        </p:spPr>
        <p:txBody>
          <a:bodyPr wrap="square" rtlCol="0" anchor="ctr" anchorCtr="0">
            <a:spAutoFit/>
          </a:bodyPr>
          <a:lstStyle/>
          <a:p>
            <a:pPr algn="ctr"/>
            <a:r>
              <a:rPr lang="en-US" altLang="ko-KR" b="1" dirty="0">
                <a:solidFill>
                  <a:schemeClr val="bg1">
                    <a:lumMod val="85000"/>
                  </a:schemeClr>
                </a:solidFill>
              </a:rPr>
              <a:t>Wormholes</a:t>
            </a:r>
            <a:endParaRPr lang="ko-KR" altLang="en-US" b="1" dirty="0">
              <a:solidFill>
                <a:schemeClr val="bg1">
                  <a:lumMod val="85000"/>
                </a:schemeClr>
              </a:solidFill>
            </a:endParaRPr>
          </a:p>
        </p:txBody>
      </p:sp>
      <p:sp>
        <p:nvSpPr>
          <p:cNvPr id="9" name="TextBox 8"/>
          <p:cNvSpPr txBox="1"/>
          <p:nvPr/>
        </p:nvSpPr>
        <p:spPr>
          <a:xfrm>
            <a:off x="348343" y="5292587"/>
            <a:ext cx="3348000" cy="369332"/>
          </a:xfrm>
          <a:prstGeom prst="rect">
            <a:avLst/>
          </a:prstGeom>
          <a:noFill/>
        </p:spPr>
        <p:txBody>
          <a:bodyPr wrap="square" rtlCol="0" anchor="ctr" anchorCtr="0">
            <a:spAutoFit/>
          </a:bodyPr>
          <a:lstStyle/>
          <a:p>
            <a:pPr algn="ctr"/>
            <a:r>
              <a:rPr lang="en-US" altLang="ko-KR" b="1" dirty="0">
                <a:solidFill>
                  <a:schemeClr val="bg1">
                    <a:lumMod val="85000"/>
                  </a:schemeClr>
                </a:solidFill>
                <a:latin typeface="Bahnschrift SemiLight" panose="020B0502040204020203" pitchFamily="34" charset="0"/>
              </a:rPr>
              <a:t>HELLO</a:t>
            </a:r>
            <a:r>
              <a:rPr lang="en-US" altLang="ko-KR" b="1" dirty="0">
                <a:solidFill>
                  <a:schemeClr val="bg1">
                    <a:lumMod val="85000"/>
                  </a:schemeClr>
                </a:solidFill>
              </a:rPr>
              <a:t> flood attacks</a:t>
            </a:r>
            <a:endParaRPr lang="ko-KR" altLang="en-US" b="1" dirty="0">
              <a:solidFill>
                <a:schemeClr val="bg1">
                  <a:lumMod val="85000"/>
                </a:schemeClr>
              </a:solidFill>
            </a:endParaRPr>
          </a:p>
        </p:txBody>
      </p:sp>
      <p:sp>
        <p:nvSpPr>
          <p:cNvPr id="10" name="TextBox 9"/>
          <p:cNvSpPr txBox="1"/>
          <p:nvPr/>
        </p:nvSpPr>
        <p:spPr>
          <a:xfrm>
            <a:off x="348343" y="6000491"/>
            <a:ext cx="3348000" cy="369332"/>
          </a:xfrm>
          <a:prstGeom prst="rect">
            <a:avLst/>
          </a:prstGeom>
          <a:noFill/>
        </p:spPr>
        <p:txBody>
          <a:bodyPr wrap="square" rtlCol="0" anchor="ctr" anchorCtr="0">
            <a:spAutoFit/>
          </a:bodyPr>
          <a:lstStyle/>
          <a:p>
            <a:pPr algn="ctr"/>
            <a:r>
              <a:rPr lang="en-US" altLang="ko-KR" b="1" dirty="0">
                <a:solidFill>
                  <a:schemeClr val="bg1">
                    <a:lumMod val="85000"/>
                  </a:schemeClr>
                </a:solidFill>
              </a:rPr>
              <a:t>Acknowledgment spoofing</a:t>
            </a:r>
            <a:endParaRPr lang="ko-KR" altLang="en-US" b="1" dirty="0">
              <a:solidFill>
                <a:schemeClr val="bg1">
                  <a:lumMod val="85000"/>
                </a:schemeClr>
              </a:solidFill>
            </a:endParaRPr>
          </a:p>
        </p:txBody>
      </p:sp>
      <p:sp>
        <p:nvSpPr>
          <p:cNvPr id="18" name="TextBox 17"/>
          <p:cNvSpPr txBox="1"/>
          <p:nvPr/>
        </p:nvSpPr>
        <p:spPr>
          <a:xfrm>
            <a:off x="4077972" y="1687245"/>
            <a:ext cx="7205913" cy="338554"/>
          </a:xfrm>
          <a:prstGeom prst="rect">
            <a:avLst/>
          </a:prstGeom>
          <a:noFill/>
        </p:spPr>
        <p:txBody>
          <a:bodyPr wrap="square" rtlCol="0">
            <a:spAutoFit/>
          </a:bodyPr>
          <a:lstStyle/>
          <a:p>
            <a:r>
              <a:rPr lang="en-US" altLang="ko-KR" sz="1600" b="1" dirty="0">
                <a:solidFill>
                  <a:schemeClr val="tx1">
                    <a:lumMod val="75000"/>
                    <a:lumOff val="25000"/>
                  </a:schemeClr>
                </a:solidFill>
              </a:rPr>
              <a:t>Means of attack</a:t>
            </a:r>
            <a:endParaRPr lang="ko-KR" altLang="en-US" sz="1600" b="1" dirty="0">
              <a:solidFill>
                <a:schemeClr val="tx1">
                  <a:lumMod val="75000"/>
                  <a:lumOff val="25000"/>
                </a:schemeClr>
              </a:solidFill>
            </a:endParaRPr>
          </a:p>
        </p:txBody>
      </p:sp>
      <p:sp>
        <p:nvSpPr>
          <p:cNvPr id="19" name="TextBox 18"/>
          <p:cNvSpPr txBox="1"/>
          <p:nvPr/>
        </p:nvSpPr>
        <p:spPr>
          <a:xfrm>
            <a:off x="4637988" y="2054454"/>
            <a:ext cx="7239785" cy="1200329"/>
          </a:xfrm>
          <a:prstGeom prst="rect">
            <a:avLst/>
          </a:prstGeom>
          <a:noFill/>
        </p:spPr>
        <p:txBody>
          <a:bodyPr wrap="square" rtlCol="0">
            <a:spAutoFit/>
          </a:bodyPr>
          <a:lstStyle/>
          <a:p>
            <a:r>
              <a:rPr lang="en-US" altLang="ko-KR" dirty="0"/>
              <a:t>Make a compromised node look attractive to surrounding nodes in respect to the routing algorithm. </a:t>
            </a:r>
          </a:p>
          <a:p>
            <a:r>
              <a:rPr lang="en-US" altLang="ko-KR" dirty="0"/>
              <a:t>Adversary could spoof or replay an advertisement for extremely high quality route to base station. </a:t>
            </a:r>
          </a:p>
        </p:txBody>
      </p:sp>
      <p:sp>
        <p:nvSpPr>
          <p:cNvPr id="20" name="TextBox 19"/>
          <p:cNvSpPr txBox="1"/>
          <p:nvPr/>
        </p:nvSpPr>
        <p:spPr>
          <a:xfrm>
            <a:off x="4077971" y="3283438"/>
            <a:ext cx="7205913" cy="338554"/>
          </a:xfrm>
          <a:prstGeom prst="rect">
            <a:avLst/>
          </a:prstGeom>
          <a:noFill/>
        </p:spPr>
        <p:txBody>
          <a:bodyPr wrap="square" rtlCol="0">
            <a:spAutoFit/>
          </a:bodyPr>
          <a:lstStyle/>
          <a:p>
            <a:r>
              <a:rPr lang="en-US" altLang="ko-KR" sz="1600" b="1" dirty="0">
                <a:solidFill>
                  <a:schemeClr val="tx1">
                    <a:lumMod val="75000"/>
                    <a:lumOff val="25000"/>
                  </a:schemeClr>
                </a:solidFill>
              </a:rPr>
              <a:t>Assumption</a:t>
            </a:r>
            <a:endParaRPr lang="ko-KR" altLang="en-US" sz="1600" b="1" dirty="0">
              <a:solidFill>
                <a:schemeClr val="tx1">
                  <a:lumMod val="75000"/>
                  <a:lumOff val="25000"/>
                </a:schemeClr>
              </a:solidFill>
            </a:endParaRPr>
          </a:p>
        </p:txBody>
      </p:sp>
      <p:sp>
        <p:nvSpPr>
          <p:cNvPr id="21" name="TextBox 20"/>
          <p:cNvSpPr txBox="1"/>
          <p:nvPr/>
        </p:nvSpPr>
        <p:spPr>
          <a:xfrm>
            <a:off x="4637987" y="3565500"/>
            <a:ext cx="7239785" cy="923330"/>
          </a:xfrm>
          <a:prstGeom prst="rect">
            <a:avLst/>
          </a:prstGeom>
          <a:noFill/>
        </p:spPr>
        <p:txBody>
          <a:bodyPr wrap="square" rtlCol="0">
            <a:spAutoFit/>
          </a:bodyPr>
          <a:lstStyle/>
          <a:p>
            <a:pPr marL="285750" indent="-285750">
              <a:buFontTx/>
              <a:buChar char="-"/>
            </a:pPr>
            <a:r>
              <a:rPr lang="en-US" altLang="ko-KR" dirty="0"/>
              <a:t>Protocol used does not verify the quality of route OR</a:t>
            </a:r>
          </a:p>
          <a:p>
            <a:pPr marL="285750" indent="-285750">
              <a:buFontTx/>
              <a:buChar char="-"/>
            </a:pPr>
            <a:r>
              <a:rPr lang="en-US" altLang="ko-KR" dirty="0"/>
              <a:t>A laptop-class adversary with a powerful transmitter OR</a:t>
            </a:r>
          </a:p>
          <a:p>
            <a:pPr marL="285750" indent="-285750">
              <a:buFontTx/>
              <a:buChar char="-"/>
            </a:pPr>
            <a:r>
              <a:rPr lang="en-US" altLang="ko-KR" dirty="0"/>
              <a:t>Wormhole is used</a:t>
            </a:r>
          </a:p>
        </p:txBody>
      </p:sp>
      <p:sp>
        <p:nvSpPr>
          <p:cNvPr id="15" name="TextBox 14"/>
          <p:cNvSpPr txBox="1"/>
          <p:nvPr/>
        </p:nvSpPr>
        <p:spPr>
          <a:xfrm>
            <a:off x="4077970" y="4387623"/>
            <a:ext cx="7205913" cy="338554"/>
          </a:xfrm>
          <a:prstGeom prst="rect">
            <a:avLst/>
          </a:prstGeom>
          <a:noFill/>
        </p:spPr>
        <p:txBody>
          <a:bodyPr wrap="square" rtlCol="0">
            <a:spAutoFit/>
          </a:bodyPr>
          <a:lstStyle/>
          <a:p>
            <a:r>
              <a:rPr lang="en-US" altLang="ko-KR" sz="1600" b="1" dirty="0">
                <a:solidFill>
                  <a:schemeClr val="tx1">
                    <a:lumMod val="75000"/>
                    <a:lumOff val="25000"/>
                  </a:schemeClr>
                </a:solidFill>
              </a:rPr>
              <a:t>Goal</a:t>
            </a:r>
            <a:endParaRPr lang="ko-KR" altLang="en-US" sz="1600" b="1" dirty="0">
              <a:solidFill>
                <a:schemeClr val="tx1">
                  <a:lumMod val="75000"/>
                  <a:lumOff val="25000"/>
                </a:schemeClr>
              </a:solidFill>
            </a:endParaRPr>
          </a:p>
        </p:txBody>
      </p:sp>
      <p:sp>
        <p:nvSpPr>
          <p:cNvPr id="17" name="TextBox 16"/>
          <p:cNvSpPr txBox="1"/>
          <p:nvPr/>
        </p:nvSpPr>
        <p:spPr>
          <a:xfrm>
            <a:off x="4637987" y="4613265"/>
            <a:ext cx="7239785" cy="923330"/>
          </a:xfrm>
          <a:prstGeom prst="rect">
            <a:avLst/>
          </a:prstGeom>
          <a:noFill/>
        </p:spPr>
        <p:txBody>
          <a:bodyPr wrap="square" rtlCol="0">
            <a:spAutoFit/>
          </a:bodyPr>
          <a:lstStyle/>
          <a:p>
            <a:pPr marL="285750" indent="-285750">
              <a:buFontTx/>
              <a:buChar char="-"/>
            </a:pPr>
            <a:r>
              <a:rPr lang="en-US" altLang="ko-KR" dirty="0"/>
              <a:t>Lure nearly all traffic in the area through compromised node</a:t>
            </a:r>
          </a:p>
          <a:p>
            <a:pPr marL="285750" indent="-285750">
              <a:buFontTx/>
              <a:buChar char="-"/>
            </a:pPr>
            <a:r>
              <a:rPr lang="en-US" altLang="ko-KR" dirty="0"/>
              <a:t>Packets destined for base station are forwarded through adversary</a:t>
            </a:r>
          </a:p>
          <a:p>
            <a:pPr marL="285750" indent="-285750">
              <a:buFontTx/>
              <a:buChar char="-"/>
            </a:pPr>
            <a:r>
              <a:rPr lang="en-US" altLang="ko-KR" dirty="0"/>
              <a:t>Selective forwarding becomes trivial</a:t>
            </a:r>
          </a:p>
        </p:txBody>
      </p:sp>
    </p:spTree>
    <p:extLst>
      <p:ext uri="{BB962C8B-B14F-4D97-AF65-F5344CB8AC3E}">
        <p14:creationId xmlns:p14="http://schemas.microsoft.com/office/powerpoint/2010/main" val="22663171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solidFill>
                  <a:schemeClr val="tx1">
                    <a:lumMod val="75000"/>
                    <a:lumOff val="25000"/>
                  </a:schemeClr>
                </a:solidFill>
              </a:rPr>
              <a:t>Attacks on sensor networks</a:t>
            </a:r>
            <a:endParaRPr lang="ko-KR" altLang="en-US" dirty="0">
              <a:solidFill>
                <a:schemeClr val="tx1">
                  <a:lumMod val="75000"/>
                  <a:lumOff val="25000"/>
                </a:schemeClr>
              </a:solidFill>
            </a:endParaRPr>
          </a:p>
        </p:txBody>
      </p:sp>
      <p:sp>
        <p:nvSpPr>
          <p:cNvPr id="49" name="TextBox 48"/>
          <p:cNvSpPr txBox="1"/>
          <p:nvPr/>
        </p:nvSpPr>
        <p:spPr>
          <a:xfrm>
            <a:off x="348343" y="1408123"/>
            <a:ext cx="3348000" cy="646331"/>
          </a:xfrm>
          <a:prstGeom prst="rect">
            <a:avLst/>
          </a:prstGeom>
          <a:noFill/>
        </p:spPr>
        <p:txBody>
          <a:bodyPr wrap="square" rtlCol="0" anchor="ctr" anchorCtr="0">
            <a:spAutoFit/>
          </a:bodyPr>
          <a:lstStyle/>
          <a:p>
            <a:pPr algn="ctr"/>
            <a:r>
              <a:rPr lang="en-US" altLang="ko-KR" b="1" dirty="0">
                <a:solidFill>
                  <a:schemeClr val="bg1">
                    <a:lumMod val="85000"/>
                  </a:schemeClr>
                </a:solidFill>
              </a:rPr>
              <a:t>Spoofed, altered or replayed information</a:t>
            </a:r>
            <a:endParaRPr lang="ko-KR" altLang="en-US" b="1" dirty="0">
              <a:solidFill>
                <a:schemeClr val="bg1">
                  <a:lumMod val="85000"/>
                </a:schemeClr>
              </a:solidFill>
            </a:endParaRPr>
          </a:p>
        </p:txBody>
      </p:sp>
      <p:sp>
        <p:nvSpPr>
          <p:cNvPr id="11" name="TextBox 10"/>
          <p:cNvSpPr txBox="1"/>
          <p:nvPr/>
        </p:nvSpPr>
        <p:spPr>
          <a:xfrm>
            <a:off x="348343" y="2320708"/>
            <a:ext cx="3348000" cy="369332"/>
          </a:xfrm>
          <a:prstGeom prst="rect">
            <a:avLst/>
          </a:prstGeom>
          <a:noFill/>
        </p:spPr>
        <p:txBody>
          <a:bodyPr wrap="square" rtlCol="0" anchor="ctr" anchorCtr="0">
            <a:spAutoFit/>
          </a:bodyPr>
          <a:lstStyle/>
          <a:p>
            <a:pPr algn="ctr"/>
            <a:r>
              <a:rPr lang="en-US" altLang="ko-KR" b="1" dirty="0">
                <a:solidFill>
                  <a:schemeClr val="bg1">
                    <a:lumMod val="85000"/>
                  </a:schemeClr>
                </a:solidFill>
              </a:rPr>
              <a:t>Selective Forwarding</a:t>
            </a:r>
            <a:endParaRPr lang="ko-KR" altLang="en-US" b="1" dirty="0">
              <a:solidFill>
                <a:schemeClr val="bg1">
                  <a:lumMod val="85000"/>
                </a:schemeClr>
              </a:solidFill>
            </a:endParaRPr>
          </a:p>
        </p:txBody>
      </p:sp>
      <p:sp>
        <p:nvSpPr>
          <p:cNvPr id="12" name="TextBox 11"/>
          <p:cNvSpPr txBox="1"/>
          <p:nvPr/>
        </p:nvSpPr>
        <p:spPr>
          <a:xfrm>
            <a:off x="348343" y="2890209"/>
            <a:ext cx="3348000" cy="369332"/>
          </a:xfrm>
          <a:prstGeom prst="rect">
            <a:avLst/>
          </a:prstGeom>
          <a:noFill/>
        </p:spPr>
        <p:txBody>
          <a:bodyPr wrap="square" rtlCol="0" anchor="ctr" anchorCtr="0">
            <a:spAutoFit/>
          </a:bodyPr>
          <a:lstStyle/>
          <a:p>
            <a:pPr algn="ctr"/>
            <a:r>
              <a:rPr lang="en-US" altLang="ko-KR" b="1" dirty="0">
                <a:solidFill>
                  <a:schemeClr val="bg1">
                    <a:lumMod val="85000"/>
                  </a:schemeClr>
                </a:solidFill>
              </a:rPr>
              <a:t>Sinkhole attacks</a:t>
            </a:r>
            <a:endParaRPr lang="ko-KR" altLang="en-US" b="1" dirty="0">
              <a:solidFill>
                <a:schemeClr val="bg1">
                  <a:lumMod val="85000"/>
                </a:schemeClr>
              </a:solidFill>
            </a:endParaRPr>
          </a:p>
        </p:txBody>
      </p:sp>
      <p:sp>
        <p:nvSpPr>
          <p:cNvPr id="13" name="TextBox 12"/>
          <p:cNvSpPr txBox="1"/>
          <p:nvPr/>
        </p:nvSpPr>
        <p:spPr>
          <a:xfrm>
            <a:off x="348341" y="3681224"/>
            <a:ext cx="3348000" cy="369332"/>
          </a:xfrm>
          <a:prstGeom prst="rect">
            <a:avLst/>
          </a:prstGeom>
          <a:noFill/>
        </p:spPr>
        <p:txBody>
          <a:bodyPr wrap="square" rtlCol="0" anchor="ctr" anchorCtr="0">
            <a:spAutoFit/>
          </a:bodyPr>
          <a:lstStyle/>
          <a:p>
            <a:pPr algn="ctr"/>
            <a:r>
              <a:rPr lang="en-US" altLang="ko-KR" b="1" dirty="0"/>
              <a:t>Sybil attacks</a:t>
            </a:r>
            <a:endParaRPr lang="ko-KR" altLang="en-US" b="1" dirty="0"/>
          </a:p>
        </p:txBody>
      </p:sp>
      <p:sp>
        <p:nvSpPr>
          <p:cNvPr id="14" name="TextBox 13"/>
          <p:cNvSpPr txBox="1"/>
          <p:nvPr/>
        </p:nvSpPr>
        <p:spPr>
          <a:xfrm>
            <a:off x="348343" y="4518900"/>
            <a:ext cx="3348000" cy="369332"/>
          </a:xfrm>
          <a:prstGeom prst="rect">
            <a:avLst/>
          </a:prstGeom>
          <a:noFill/>
        </p:spPr>
        <p:txBody>
          <a:bodyPr wrap="square" rtlCol="0" anchor="ctr" anchorCtr="0">
            <a:spAutoFit/>
          </a:bodyPr>
          <a:lstStyle/>
          <a:p>
            <a:pPr algn="ctr"/>
            <a:r>
              <a:rPr lang="en-US" altLang="ko-KR" b="1" dirty="0">
                <a:solidFill>
                  <a:schemeClr val="bg1">
                    <a:lumMod val="85000"/>
                  </a:schemeClr>
                </a:solidFill>
              </a:rPr>
              <a:t>Wormholes</a:t>
            </a:r>
            <a:endParaRPr lang="ko-KR" altLang="en-US" b="1" dirty="0">
              <a:solidFill>
                <a:schemeClr val="bg1">
                  <a:lumMod val="85000"/>
                </a:schemeClr>
              </a:solidFill>
            </a:endParaRPr>
          </a:p>
        </p:txBody>
      </p:sp>
      <p:sp>
        <p:nvSpPr>
          <p:cNvPr id="9" name="TextBox 8"/>
          <p:cNvSpPr txBox="1"/>
          <p:nvPr/>
        </p:nvSpPr>
        <p:spPr>
          <a:xfrm>
            <a:off x="348343" y="5292587"/>
            <a:ext cx="3348000" cy="369332"/>
          </a:xfrm>
          <a:prstGeom prst="rect">
            <a:avLst/>
          </a:prstGeom>
          <a:noFill/>
        </p:spPr>
        <p:txBody>
          <a:bodyPr wrap="square" rtlCol="0" anchor="ctr" anchorCtr="0">
            <a:spAutoFit/>
          </a:bodyPr>
          <a:lstStyle/>
          <a:p>
            <a:pPr algn="ctr"/>
            <a:r>
              <a:rPr lang="en-US" altLang="ko-KR" b="1" dirty="0">
                <a:solidFill>
                  <a:schemeClr val="bg1">
                    <a:lumMod val="85000"/>
                  </a:schemeClr>
                </a:solidFill>
                <a:latin typeface="Bahnschrift SemiLight" panose="020B0502040204020203" pitchFamily="34" charset="0"/>
              </a:rPr>
              <a:t>HELLO</a:t>
            </a:r>
            <a:r>
              <a:rPr lang="en-US" altLang="ko-KR" b="1" dirty="0">
                <a:solidFill>
                  <a:schemeClr val="bg1">
                    <a:lumMod val="85000"/>
                  </a:schemeClr>
                </a:solidFill>
              </a:rPr>
              <a:t> flood attacks</a:t>
            </a:r>
            <a:endParaRPr lang="ko-KR" altLang="en-US" b="1" dirty="0">
              <a:solidFill>
                <a:schemeClr val="bg1">
                  <a:lumMod val="85000"/>
                </a:schemeClr>
              </a:solidFill>
            </a:endParaRPr>
          </a:p>
        </p:txBody>
      </p:sp>
      <p:sp>
        <p:nvSpPr>
          <p:cNvPr id="10" name="TextBox 9"/>
          <p:cNvSpPr txBox="1"/>
          <p:nvPr/>
        </p:nvSpPr>
        <p:spPr>
          <a:xfrm>
            <a:off x="348343" y="6000491"/>
            <a:ext cx="3348000" cy="369332"/>
          </a:xfrm>
          <a:prstGeom prst="rect">
            <a:avLst/>
          </a:prstGeom>
          <a:noFill/>
        </p:spPr>
        <p:txBody>
          <a:bodyPr wrap="square" rtlCol="0" anchor="ctr" anchorCtr="0">
            <a:spAutoFit/>
          </a:bodyPr>
          <a:lstStyle/>
          <a:p>
            <a:pPr algn="ctr"/>
            <a:r>
              <a:rPr lang="en-US" altLang="ko-KR" b="1" dirty="0">
                <a:solidFill>
                  <a:schemeClr val="bg1">
                    <a:lumMod val="85000"/>
                  </a:schemeClr>
                </a:solidFill>
              </a:rPr>
              <a:t>Acknowledgment spoofing</a:t>
            </a:r>
            <a:endParaRPr lang="ko-KR" altLang="en-US" b="1" dirty="0">
              <a:solidFill>
                <a:schemeClr val="bg1">
                  <a:lumMod val="85000"/>
                </a:schemeClr>
              </a:solidFill>
            </a:endParaRPr>
          </a:p>
        </p:txBody>
      </p:sp>
      <p:sp>
        <p:nvSpPr>
          <p:cNvPr id="18" name="TextBox 17"/>
          <p:cNvSpPr txBox="1"/>
          <p:nvPr/>
        </p:nvSpPr>
        <p:spPr>
          <a:xfrm>
            <a:off x="4077972" y="1687245"/>
            <a:ext cx="7205913" cy="338554"/>
          </a:xfrm>
          <a:prstGeom prst="rect">
            <a:avLst/>
          </a:prstGeom>
          <a:noFill/>
        </p:spPr>
        <p:txBody>
          <a:bodyPr wrap="square" rtlCol="0">
            <a:spAutoFit/>
          </a:bodyPr>
          <a:lstStyle/>
          <a:p>
            <a:r>
              <a:rPr lang="en-US" altLang="ko-KR" sz="1600" b="1" dirty="0">
                <a:solidFill>
                  <a:schemeClr val="tx1">
                    <a:lumMod val="75000"/>
                    <a:lumOff val="25000"/>
                  </a:schemeClr>
                </a:solidFill>
              </a:rPr>
              <a:t>Means of attack</a:t>
            </a:r>
            <a:endParaRPr lang="ko-KR" altLang="en-US" sz="1600" b="1" dirty="0">
              <a:solidFill>
                <a:schemeClr val="tx1">
                  <a:lumMod val="75000"/>
                  <a:lumOff val="25000"/>
                </a:schemeClr>
              </a:solidFill>
            </a:endParaRPr>
          </a:p>
        </p:txBody>
      </p:sp>
      <p:sp>
        <p:nvSpPr>
          <p:cNvPr id="19" name="TextBox 18"/>
          <p:cNvSpPr txBox="1"/>
          <p:nvPr/>
        </p:nvSpPr>
        <p:spPr>
          <a:xfrm>
            <a:off x="4637988" y="2054454"/>
            <a:ext cx="7239785" cy="923330"/>
          </a:xfrm>
          <a:prstGeom prst="rect">
            <a:avLst/>
          </a:prstGeom>
          <a:noFill/>
        </p:spPr>
        <p:txBody>
          <a:bodyPr wrap="square" rtlCol="0">
            <a:spAutoFit/>
          </a:bodyPr>
          <a:lstStyle/>
          <a:p>
            <a:r>
              <a:rPr lang="en-US" altLang="ko-KR" dirty="0"/>
              <a:t>A single node presents multiple identities to other nodes in the network. Any system whose correct behavior is based on assumption that most nodes will behave properly is at risk. </a:t>
            </a:r>
          </a:p>
        </p:txBody>
      </p:sp>
      <p:sp>
        <p:nvSpPr>
          <p:cNvPr id="15" name="TextBox 14"/>
          <p:cNvSpPr txBox="1"/>
          <p:nvPr/>
        </p:nvSpPr>
        <p:spPr>
          <a:xfrm>
            <a:off x="4077971" y="3595470"/>
            <a:ext cx="7205913" cy="338554"/>
          </a:xfrm>
          <a:prstGeom prst="rect">
            <a:avLst/>
          </a:prstGeom>
          <a:noFill/>
        </p:spPr>
        <p:txBody>
          <a:bodyPr wrap="square" rtlCol="0">
            <a:spAutoFit/>
          </a:bodyPr>
          <a:lstStyle/>
          <a:p>
            <a:r>
              <a:rPr lang="en-US" altLang="ko-KR" sz="1600" b="1" dirty="0">
                <a:solidFill>
                  <a:schemeClr val="tx1">
                    <a:lumMod val="75000"/>
                    <a:lumOff val="25000"/>
                  </a:schemeClr>
                </a:solidFill>
              </a:rPr>
              <a:t>Especially susceptible</a:t>
            </a:r>
            <a:endParaRPr lang="ko-KR" altLang="en-US" sz="1600" b="1" dirty="0">
              <a:solidFill>
                <a:schemeClr val="tx1">
                  <a:lumMod val="75000"/>
                  <a:lumOff val="25000"/>
                </a:schemeClr>
              </a:solidFill>
            </a:endParaRPr>
          </a:p>
        </p:txBody>
      </p:sp>
      <p:sp>
        <p:nvSpPr>
          <p:cNvPr id="17" name="TextBox 16"/>
          <p:cNvSpPr txBox="1"/>
          <p:nvPr/>
        </p:nvSpPr>
        <p:spPr>
          <a:xfrm>
            <a:off x="4637988" y="3934024"/>
            <a:ext cx="7239785" cy="1754326"/>
          </a:xfrm>
          <a:prstGeom prst="rect">
            <a:avLst/>
          </a:prstGeom>
          <a:noFill/>
        </p:spPr>
        <p:txBody>
          <a:bodyPr wrap="square" rtlCol="0">
            <a:spAutoFit/>
          </a:bodyPr>
          <a:lstStyle/>
          <a:p>
            <a:pPr marL="285750" indent="-285750">
              <a:buFontTx/>
              <a:buChar char="-"/>
            </a:pPr>
            <a:r>
              <a:rPr lang="en-US" altLang="ko-KR" dirty="0"/>
              <a:t>Fault tolerant schemes</a:t>
            </a:r>
          </a:p>
          <a:p>
            <a:pPr marL="742950" lvl="1" indent="-285750">
              <a:buFontTx/>
              <a:buChar char="-"/>
            </a:pPr>
            <a:r>
              <a:rPr lang="en-US" altLang="ko-KR" dirty="0"/>
              <a:t>Distributed storage</a:t>
            </a:r>
          </a:p>
          <a:p>
            <a:pPr marL="742950" lvl="1" indent="-285750">
              <a:buFontTx/>
              <a:buChar char="-"/>
            </a:pPr>
            <a:r>
              <a:rPr lang="en-US" altLang="ko-KR" dirty="0"/>
              <a:t>Dispersity and multipath routing</a:t>
            </a:r>
          </a:p>
          <a:p>
            <a:pPr marL="742950" lvl="1" indent="-285750">
              <a:buFontTx/>
              <a:buChar char="-"/>
            </a:pPr>
            <a:r>
              <a:rPr lang="en-US" altLang="ko-KR" dirty="0"/>
              <a:t>Topology maintenance</a:t>
            </a:r>
          </a:p>
          <a:p>
            <a:pPr marL="285750" indent="-285750">
              <a:buFontTx/>
              <a:buChar char="-"/>
            </a:pPr>
            <a:r>
              <a:rPr lang="en-US" altLang="ko-KR" dirty="0"/>
              <a:t>Geographic routing protocols</a:t>
            </a:r>
          </a:p>
          <a:p>
            <a:pPr marL="742950" lvl="1" indent="-285750">
              <a:buFontTx/>
              <a:buChar char="-"/>
            </a:pPr>
            <a:r>
              <a:rPr lang="en-US" altLang="ko-KR" dirty="0"/>
              <a:t>Adversary can “can be in multiple places at the same time”</a:t>
            </a:r>
          </a:p>
        </p:txBody>
      </p:sp>
    </p:spTree>
    <p:extLst>
      <p:ext uri="{BB962C8B-B14F-4D97-AF65-F5344CB8AC3E}">
        <p14:creationId xmlns:p14="http://schemas.microsoft.com/office/powerpoint/2010/main" val="35147792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solidFill>
                  <a:schemeClr val="tx1">
                    <a:lumMod val="75000"/>
                    <a:lumOff val="25000"/>
                  </a:schemeClr>
                </a:solidFill>
              </a:rPr>
              <a:t>Attacks on sensor networks</a:t>
            </a:r>
            <a:endParaRPr lang="ko-KR" altLang="en-US" dirty="0">
              <a:solidFill>
                <a:schemeClr val="tx1">
                  <a:lumMod val="75000"/>
                  <a:lumOff val="25000"/>
                </a:schemeClr>
              </a:solidFill>
            </a:endParaRPr>
          </a:p>
        </p:txBody>
      </p:sp>
      <p:sp>
        <p:nvSpPr>
          <p:cNvPr id="49" name="TextBox 48"/>
          <p:cNvSpPr txBox="1"/>
          <p:nvPr/>
        </p:nvSpPr>
        <p:spPr>
          <a:xfrm>
            <a:off x="348343" y="1408123"/>
            <a:ext cx="3348000" cy="646331"/>
          </a:xfrm>
          <a:prstGeom prst="rect">
            <a:avLst/>
          </a:prstGeom>
          <a:noFill/>
        </p:spPr>
        <p:txBody>
          <a:bodyPr wrap="square" rtlCol="0" anchor="ctr" anchorCtr="0">
            <a:spAutoFit/>
          </a:bodyPr>
          <a:lstStyle/>
          <a:p>
            <a:pPr algn="ctr"/>
            <a:r>
              <a:rPr lang="en-US" altLang="ko-KR" b="1" dirty="0">
                <a:solidFill>
                  <a:schemeClr val="bg1">
                    <a:lumMod val="85000"/>
                  </a:schemeClr>
                </a:solidFill>
              </a:rPr>
              <a:t>Spoofed, altered or replayed information</a:t>
            </a:r>
            <a:endParaRPr lang="ko-KR" altLang="en-US" b="1" dirty="0">
              <a:solidFill>
                <a:schemeClr val="bg1">
                  <a:lumMod val="85000"/>
                </a:schemeClr>
              </a:solidFill>
            </a:endParaRPr>
          </a:p>
        </p:txBody>
      </p:sp>
      <p:sp>
        <p:nvSpPr>
          <p:cNvPr id="11" name="TextBox 10"/>
          <p:cNvSpPr txBox="1"/>
          <p:nvPr/>
        </p:nvSpPr>
        <p:spPr>
          <a:xfrm>
            <a:off x="348343" y="2320708"/>
            <a:ext cx="3348000" cy="369332"/>
          </a:xfrm>
          <a:prstGeom prst="rect">
            <a:avLst/>
          </a:prstGeom>
          <a:noFill/>
        </p:spPr>
        <p:txBody>
          <a:bodyPr wrap="square" rtlCol="0" anchor="ctr" anchorCtr="0">
            <a:spAutoFit/>
          </a:bodyPr>
          <a:lstStyle/>
          <a:p>
            <a:pPr algn="ctr"/>
            <a:r>
              <a:rPr lang="en-US" altLang="ko-KR" b="1" dirty="0">
                <a:solidFill>
                  <a:schemeClr val="bg1">
                    <a:lumMod val="85000"/>
                  </a:schemeClr>
                </a:solidFill>
              </a:rPr>
              <a:t>Selective Forwarding</a:t>
            </a:r>
            <a:endParaRPr lang="ko-KR" altLang="en-US" b="1" dirty="0">
              <a:solidFill>
                <a:schemeClr val="bg1">
                  <a:lumMod val="85000"/>
                </a:schemeClr>
              </a:solidFill>
            </a:endParaRPr>
          </a:p>
        </p:txBody>
      </p:sp>
      <p:sp>
        <p:nvSpPr>
          <p:cNvPr id="12" name="TextBox 11"/>
          <p:cNvSpPr txBox="1"/>
          <p:nvPr/>
        </p:nvSpPr>
        <p:spPr>
          <a:xfrm>
            <a:off x="348343" y="2890209"/>
            <a:ext cx="3348000" cy="369332"/>
          </a:xfrm>
          <a:prstGeom prst="rect">
            <a:avLst/>
          </a:prstGeom>
          <a:noFill/>
        </p:spPr>
        <p:txBody>
          <a:bodyPr wrap="square" rtlCol="0" anchor="ctr" anchorCtr="0">
            <a:spAutoFit/>
          </a:bodyPr>
          <a:lstStyle/>
          <a:p>
            <a:pPr algn="ctr"/>
            <a:r>
              <a:rPr lang="en-US" altLang="ko-KR" b="1" dirty="0">
                <a:solidFill>
                  <a:schemeClr val="bg1">
                    <a:lumMod val="85000"/>
                  </a:schemeClr>
                </a:solidFill>
              </a:rPr>
              <a:t>Sinkhole attacks</a:t>
            </a:r>
            <a:endParaRPr lang="ko-KR" altLang="en-US" b="1" dirty="0">
              <a:solidFill>
                <a:schemeClr val="bg1">
                  <a:lumMod val="85000"/>
                </a:schemeClr>
              </a:solidFill>
            </a:endParaRPr>
          </a:p>
        </p:txBody>
      </p:sp>
      <p:sp>
        <p:nvSpPr>
          <p:cNvPr id="13" name="TextBox 12"/>
          <p:cNvSpPr txBox="1"/>
          <p:nvPr/>
        </p:nvSpPr>
        <p:spPr>
          <a:xfrm>
            <a:off x="348341" y="3681224"/>
            <a:ext cx="3348000" cy="369332"/>
          </a:xfrm>
          <a:prstGeom prst="rect">
            <a:avLst/>
          </a:prstGeom>
          <a:noFill/>
        </p:spPr>
        <p:txBody>
          <a:bodyPr wrap="square" rtlCol="0" anchor="ctr" anchorCtr="0">
            <a:spAutoFit/>
          </a:bodyPr>
          <a:lstStyle/>
          <a:p>
            <a:pPr algn="ctr"/>
            <a:r>
              <a:rPr lang="en-US" altLang="ko-KR" b="1" dirty="0">
                <a:solidFill>
                  <a:schemeClr val="bg1">
                    <a:lumMod val="85000"/>
                  </a:schemeClr>
                </a:solidFill>
              </a:rPr>
              <a:t>Sybil attacks</a:t>
            </a:r>
            <a:endParaRPr lang="ko-KR" altLang="en-US" b="1" dirty="0">
              <a:solidFill>
                <a:schemeClr val="bg1">
                  <a:lumMod val="85000"/>
                </a:schemeClr>
              </a:solidFill>
            </a:endParaRPr>
          </a:p>
        </p:txBody>
      </p:sp>
      <p:sp>
        <p:nvSpPr>
          <p:cNvPr id="14" name="TextBox 13"/>
          <p:cNvSpPr txBox="1"/>
          <p:nvPr/>
        </p:nvSpPr>
        <p:spPr>
          <a:xfrm>
            <a:off x="348343" y="4518900"/>
            <a:ext cx="3348000" cy="369332"/>
          </a:xfrm>
          <a:prstGeom prst="rect">
            <a:avLst/>
          </a:prstGeom>
          <a:noFill/>
        </p:spPr>
        <p:txBody>
          <a:bodyPr wrap="square" rtlCol="0" anchor="ctr" anchorCtr="0">
            <a:spAutoFit/>
          </a:bodyPr>
          <a:lstStyle/>
          <a:p>
            <a:pPr algn="ctr"/>
            <a:r>
              <a:rPr lang="en-US" altLang="ko-KR" b="1" dirty="0"/>
              <a:t>Wormholes</a:t>
            </a:r>
            <a:endParaRPr lang="ko-KR" altLang="en-US" b="1" dirty="0"/>
          </a:p>
        </p:txBody>
      </p:sp>
      <p:sp>
        <p:nvSpPr>
          <p:cNvPr id="9" name="TextBox 8"/>
          <p:cNvSpPr txBox="1"/>
          <p:nvPr/>
        </p:nvSpPr>
        <p:spPr>
          <a:xfrm>
            <a:off x="348343" y="5292587"/>
            <a:ext cx="3348000" cy="369332"/>
          </a:xfrm>
          <a:prstGeom prst="rect">
            <a:avLst/>
          </a:prstGeom>
          <a:noFill/>
        </p:spPr>
        <p:txBody>
          <a:bodyPr wrap="square" rtlCol="0" anchor="ctr" anchorCtr="0">
            <a:spAutoFit/>
          </a:bodyPr>
          <a:lstStyle/>
          <a:p>
            <a:pPr algn="ctr"/>
            <a:r>
              <a:rPr lang="en-US" altLang="ko-KR" b="1" dirty="0">
                <a:solidFill>
                  <a:schemeClr val="bg1">
                    <a:lumMod val="85000"/>
                  </a:schemeClr>
                </a:solidFill>
                <a:latin typeface="Bahnschrift SemiLight" panose="020B0502040204020203" pitchFamily="34" charset="0"/>
              </a:rPr>
              <a:t>HELLO</a:t>
            </a:r>
            <a:r>
              <a:rPr lang="en-US" altLang="ko-KR" b="1" dirty="0">
                <a:solidFill>
                  <a:schemeClr val="bg1">
                    <a:lumMod val="85000"/>
                  </a:schemeClr>
                </a:solidFill>
              </a:rPr>
              <a:t> flood attacks</a:t>
            </a:r>
            <a:endParaRPr lang="ko-KR" altLang="en-US" b="1" dirty="0">
              <a:solidFill>
                <a:schemeClr val="bg1">
                  <a:lumMod val="85000"/>
                </a:schemeClr>
              </a:solidFill>
            </a:endParaRPr>
          </a:p>
        </p:txBody>
      </p:sp>
      <p:sp>
        <p:nvSpPr>
          <p:cNvPr id="10" name="TextBox 9"/>
          <p:cNvSpPr txBox="1"/>
          <p:nvPr/>
        </p:nvSpPr>
        <p:spPr>
          <a:xfrm>
            <a:off x="348343" y="6000491"/>
            <a:ext cx="3348000" cy="369332"/>
          </a:xfrm>
          <a:prstGeom prst="rect">
            <a:avLst/>
          </a:prstGeom>
          <a:noFill/>
        </p:spPr>
        <p:txBody>
          <a:bodyPr wrap="square" rtlCol="0" anchor="ctr" anchorCtr="0">
            <a:spAutoFit/>
          </a:bodyPr>
          <a:lstStyle/>
          <a:p>
            <a:pPr algn="ctr"/>
            <a:r>
              <a:rPr lang="en-US" altLang="ko-KR" b="1" dirty="0">
                <a:solidFill>
                  <a:schemeClr val="bg1">
                    <a:lumMod val="85000"/>
                  </a:schemeClr>
                </a:solidFill>
              </a:rPr>
              <a:t>Acknowledgment spoofing</a:t>
            </a:r>
            <a:endParaRPr lang="ko-KR" altLang="en-US" b="1" dirty="0">
              <a:solidFill>
                <a:schemeClr val="bg1">
                  <a:lumMod val="85000"/>
                </a:schemeClr>
              </a:solidFill>
            </a:endParaRPr>
          </a:p>
        </p:txBody>
      </p:sp>
      <p:sp>
        <p:nvSpPr>
          <p:cNvPr id="18" name="TextBox 17"/>
          <p:cNvSpPr txBox="1"/>
          <p:nvPr/>
        </p:nvSpPr>
        <p:spPr>
          <a:xfrm>
            <a:off x="4077971" y="1408123"/>
            <a:ext cx="7205913" cy="338554"/>
          </a:xfrm>
          <a:prstGeom prst="rect">
            <a:avLst/>
          </a:prstGeom>
          <a:noFill/>
        </p:spPr>
        <p:txBody>
          <a:bodyPr wrap="square" rtlCol="0">
            <a:spAutoFit/>
          </a:bodyPr>
          <a:lstStyle/>
          <a:p>
            <a:r>
              <a:rPr lang="en-US" altLang="ko-KR" sz="1600" b="1" dirty="0">
                <a:solidFill>
                  <a:schemeClr val="tx1">
                    <a:lumMod val="75000"/>
                    <a:lumOff val="25000"/>
                  </a:schemeClr>
                </a:solidFill>
              </a:rPr>
              <a:t>Means of attack</a:t>
            </a:r>
            <a:endParaRPr lang="ko-KR" altLang="en-US" sz="1600" b="1" dirty="0">
              <a:solidFill>
                <a:schemeClr val="tx1">
                  <a:lumMod val="75000"/>
                  <a:lumOff val="25000"/>
                </a:schemeClr>
              </a:solidFill>
            </a:endParaRPr>
          </a:p>
        </p:txBody>
      </p:sp>
      <p:sp>
        <p:nvSpPr>
          <p:cNvPr id="19" name="TextBox 18"/>
          <p:cNvSpPr txBox="1"/>
          <p:nvPr/>
        </p:nvSpPr>
        <p:spPr>
          <a:xfrm>
            <a:off x="4637987" y="1782213"/>
            <a:ext cx="7239785" cy="1477328"/>
          </a:xfrm>
          <a:prstGeom prst="rect">
            <a:avLst/>
          </a:prstGeom>
          <a:noFill/>
        </p:spPr>
        <p:txBody>
          <a:bodyPr wrap="square" rtlCol="0">
            <a:spAutoFit/>
          </a:bodyPr>
          <a:lstStyle/>
          <a:p>
            <a:r>
              <a:rPr lang="en-US" altLang="ko-KR" dirty="0"/>
              <a:t>An adversary tunnels messages received in one part of the network over low latency link and replays them in different part.</a:t>
            </a:r>
          </a:p>
          <a:p>
            <a:r>
              <a:rPr lang="en-US" altLang="ko-KR" dirty="0"/>
              <a:t>Most commonly involving two distant malicious nodes colluding to make distance between them seem shorter by using an out-of-bound channel only available to them. </a:t>
            </a:r>
          </a:p>
        </p:txBody>
      </p:sp>
      <p:sp>
        <p:nvSpPr>
          <p:cNvPr id="15" name="TextBox 14"/>
          <p:cNvSpPr txBox="1"/>
          <p:nvPr/>
        </p:nvSpPr>
        <p:spPr>
          <a:xfrm>
            <a:off x="4077970" y="3295077"/>
            <a:ext cx="7205913" cy="338554"/>
          </a:xfrm>
          <a:prstGeom prst="rect">
            <a:avLst/>
          </a:prstGeom>
          <a:noFill/>
        </p:spPr>
        <p:txBody>
          <a:bodyPr wrap="square" rtlCol="0">
            <a:spAutoFit/>
          </a:bodyPr>
          <a:lstStyle/>
          <a:p>
            <a:r>
              <a:rPr lang="en-US" altLang="ko-KR" sz="1600" b="1" dirty="0">
                <a:solidFill>
                  <a:schemeClr val="tx1">
                    <a:lumMod val="75000"/>
                    <a:lumOff val="25000"/>
                  </a:schemeClr>
                </a:solidFill>
              </a:rPr>
              <a:t>Possible Goals</a:t>
            </a:r>
            <a:endParaRPr lang="ko-KR" altLang="en-US" sz="1600" b="1" dirty="0">
              <a:solidFill>
                <a:schemeClr val="tx1">
                  <a:lumMod val="75000"/>
                  <a:lumOff val="25000"/>
                </a:schemeClr>
              </a:solidFill>
            </a:endParaRPr>
          </a:p>
        </p:txBody>
      </p:sp>
      <p:sp>
        <p:nvSpPr>
          <p:cNvPr id="17" name="TextBox 16"/>
          <p:cNvSpPr txBox="1"/>
          <p:nvPr/>
        </p:nvSpPr>
        <p:spPr>
          <a:xfrm>
            <a:off x="4637987" y="3612762"/>
            <a:ext cx="4493981" cy="2308324"/>
          </a:xfrm>
          <a:prstGeom prst="rect">
            <a:avLst/>
          </a:prstGeom>
          <a:noFill/>
        </p:spPr>
        <p:txBody>
          <a:bodyPr wrap="square" rtlCol="0">
            <a:spAutoFit/>
          </a:bodyPr>
          <a:lstStyle/>
          <a:p>
            <a:pPr marL="285750" indent="-285750">
              <a:buFontTx/>
              <a:buChar char="-"/>
            </a:pPr>
            <a:r>
              <a:rPr lang="en-US" altLang="ko-KR" dirty="0"/>
              <a:t>Convince nodes normally multiple hops away from base station that they are only one or two hops through wormhole</a:t>
            </a:r>
          </a:p>
          <a:p>
            <a:pPr marL="285750" indent="-285750">
              <a:buFontTx/>
              <a:buChar char="-"/>
            </a:pPr>
            <a:r>
              <a:rPr lang="en-US" altLang="ko-KR" dirty="0"/>
              <a:t>Create a sinkhole </a:t>
            </a:r>
          </a:p>
          <a:p>
            <a:pPr marL="285750" indent="-285750">
              <a:buFontTx/>
              <a:buChar char="-"/>
            </a:pPr>
            <a:r>
              <a:rPr lang="en-US" altLang="ko-KR" dirty="0"/>
              <a:t>Convince two distant nodes that they are neighbors</a:t>
            </a:r>
          </a:p>
          <a:p>
            <a:pPr marL="285750" indent="-285750">
              <a:buFontTx/>
              <a:buChar char="-"/>
            </a:pPr>
            <a:r>
              <a:rPr lang="en-US" altLang="ko-KR" dirty="0"/>
              <a:t>Use in conjunction with selective forwarding, eavesdropping, Sybil</a:t>
            </a:r>
          </a:p>
        </p:txBody>
      </p:sp>
      <p:pic>
        <p:nvPicPr>
          <p:cNvPr id="3" name="Picture 2"/>
          <p:cNvPicPr>
            <a:picLocks noChangeAspect="1"/>
          </p:cNvPicPr>
          <p:nvPr/>
        </p:nvPicPr>
        <p:blipFill>
          <a:blip r:embed="rId3"/>
          <a:stretch>
            <a:fillRect/>
          </a:stretch>
        </p:blipFill>
        <p:spPr>
          <a:xfrm>
            <a:off x="9131968" y="3352541"/>
            <a:ext cx="2943225" cy="2647950"/>
          </a:xfrm>
          <a:prstGeom prst="rect">
            <a:avLst/>
          </a:prstGeom>
        </p:spPr>
      </p:pic>
    </p:spTree>
    <p:extLst>
      <p:ext uri="{BB962C8B-B14F-4D97-AF65-F5344CB8AC3E}">
        <p14:creationId xmlns:p14="http://schemas.microsoft.com/office/powerpoint/2010/main" val="38524638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solidFill>
                  <a:schemeClr val="tx1">
                    <a:lumMod val="75000"/>
                    <a:lumOff val="25000"/>
                  </a:schemeClr>
                </a:solidFill>
              </a:rPr>
              <a:t>Attacks on sensor networks</a:t>
            </a:r>
            <a:endParaRPr lang="ko-KR" altLang="en-US" dirty="0">
              <a:solidFill>
                <a:schemeClr val="tx1">
                  <a:lumMod val="75000"/>
                  <a:lumOff val="25000"/>
                </a:schemeClr>
              </a:solidFill>
            </a:endParaRPr>
          </a:p>
        </p:txBody>
      </p:sp>
      <p:sp>
        <p:nvSpPr>
          <p:cNvPr id="49" name="TextBox 48"/>
          <p:cNvSpPr txBox="1"/>
          <p:nvPr/>
        </p:nvSpPr>
        <p:spPr>
          <a:xfrm>
            <a:off x="348343" y="1408123"/>
            <a:ext cx="3348000" cy="646331"/>
          </a:xfrm>
          <a:prstGeom prst="rect">
            <a:avLst/>
          </a:prstGeom>
          <a:noFill/>
        </p:spPr>
        <p:txBody>
          <a:bodyPr wrap="square" rtlCol="0" anchor="ctr" anchorCtr="0">
            <a:spAutoFit/>
          </a:bodyPr>
          <a:lstStyle/>
          <a:p>
            <a:pPr algn="ctr"/>
            <a:r>
              <a:rPr lang="en-US" altLang="ko-KR" b="1" dirty="0">
                <a:solidFill>
                  <a:schemeClr val="bg1">
                    <a:lumMod val="85000"/>
                  </a:schemeClr>
                </a:solidFill>
              </a:rPr>
              <a:t>Spoofed, altered or replayed information</a:t>
            </a:r>
            <a:endParaRPr lang="ko-KR" altLang="en-US" b="1" dirty="0">
              <a:solidFill>
                <a:schemeClr val="bg1">
                  <a:lumMod val="85000"/>
                </a:schemeClr>
              </a:solidFill>
            </a:endParaRPr>
          </a:p>
        </p:txBody>
      </p:sp>
      <p:sp>
        <p:nvSpPr>
          <p:cNvPr id="11" name="TextBox 10"/>
          <p:cNvSpPr txBox="1"/>
          <p:nvPr/>
        </p:nvSpPr>
        <p:spPr>
          <a:xfrm>
            <a:off x="348343" y="2320708"/>
            <a:ext cx="3348000" cy="369332"/>
          </a:xfrm>
          <a:prstGeom prst="rect">
            <a:avLst/>
          </a:prstGeom>
          <a:noFill/>
        </p:spPr>
        <p:txBody>
          <a:bodyPr wrap="square" rtlCol="0" anchor="ctr" anchorCtr="0">
            <a:spAutoFit/>
          </a:bodyPr>
          <a:lstStyle/>
          <a:p>
            <a:pPr algn="ctr"/>
            <a:r>
              <a:rPr lang="en-US" altLang="ko-KR" b="1" dirty="0">
                <a:solidFill>
                  <a:schemeClr val="bg1">
                    <a:lumMod val="85000"/>
                  </a:schemeClr>
                </a:solidFill>
              </a:rPr>
              <a:t>Selective Forwarding</a:t>
            </a:r>
            <a:endParaRPr lang="ko-KR" altLang="en-US" b="1" dirty="0">
              <a:solidFill>
                <a:schemeClr val="bg1">
                  <a:lumMod val="85000"/>
                </a:schemeClr>
              </a:solidFill>
            </a:endParaRPr>
          </a:p>
        </p:txBody>
      </p:sp>
      <p:sp>
        <p:nvSpPr>
          <p:cNvPr id="12" name="TextBox 11"/>
          <p:cNvSpPr txBox="1"/>
          <p:nvPr/>
        </p:nvSpPr>
        <p:spPr>
          <a:xfrm>
            <a:off x="348343" y="2890209"/>
            <a:ext cx="3348000" cy="369332"/>
          </a:xfrm>
          <a:prstGeom prst="rect">
            <a:avLst/>
          </a:prstGeom>
          <a:noFill/>
        </p:spPr>
        <p:txBody>
          <a:bodyPr wrap="square" rtlCol="0" anchor="ctr" anchorCtr="0">
            <a:spAutoFit/>
          </a:bodyPr>
          <a:lstStyle/>
          <a:p>
            <a:pPr algn="ctr"/>
            <a:r>
              <a:rPr lang="en-US" altLang="ko-KR" b="1" dirty="0">
                <a:solidFill>
                  <a:schemeClr val="bg1">
                    <a:lumMod val="85000"/>
                  </a:schemeClr>
                </a:solidFill>
              </a:rPr>
              <a:t>Sinkhole attacks</a:t>
            </a:r>
            <a:endParaRPr lang="ko-KR" altLang="en-US" b="1" dirty="0">
              <a:solidFill>
                <a:schemeClr val="bg1">
                  <a:lumMod val="85000"/>
                </a:schemeClr>
              </a:solidFill>
            </a:endParaRPr>
          </a:p>
        </p:txBody>
      </p:sp>
      <p:sp>
        <p:nvSpPr>
          <p:cNvPr id="13" name="TextBox 12"/>
          <p:cNvSpPr txBox="1"/>
          <p:nvPr/>
        </p:nvSpPr>
        <p:spPr>
          <a:xfrm>
            <a:off x="348341" y="3681224"/>
            <a:ext cx="3348000" cy="369332"/>
          </a:xfrm>
          <a:prstGeom prst="rect">
            <a:avLst/>
          </a:prstGeom>
          <a:noFill/>
        </p:spPr>
        <p:txBody>
          <a:bodyPr wrap="square" rtlCol="0" anchor="ctr" anchorCtr="0">
            <a:spAutoFit/>
          </a:bodyPr>
          <a:lstStyle/>
          <a:p>
            <a:pPr algn="ctr"/>
            <a:r>
              <a:rPr lang="en-US" altLang="ko-KR" b="1" dirty="0">
                <a:solidFill>
                  <a:schemeClr val="bg1">
                    <a:lumMod val="85000"/>
                  </a:schemeClr>
                </a:solidFill>
              </a:rPr>
              <a:t>Sybil attacks</a:t>
            </a:r>
            <a:endParaRPr lang="ko-KR" altLang="en-US" b="1" dirty="0">
              <a:solidFill>
                <a:schemeClr val="bg1">
                  <a:lumMod val="85000"/>
                </a:schemeClr>
              </a:solidFill>
            </a:endParaRPr>
          </a:p>
        </p:txBody>
      </p:sp>
      <p:sp>
        <p:nvSpPr>
          <p:cNvPr id="14" name="TextBox 13"/>
          <p:cNvSpPr txBox="1"/>
          <p:nvPr/>
        </p:nvSpPr>
        <p:spPr>
          <a:xfrm>
            <a:off x="348343" y="4518900"/>
            <a:ext cx="3348000" cy="369332"/>
          </a:xfrm>
          <a:prstGeom prst="rect">
            <a:avLst/>
          </a:prstGeom>
          <a:noFill/>
        </p:spPr>
        <p:txBody>
          <a:bodyPr wrap="square" rtlCol="0" anchor="ctr" anchorCtr="0">
            <a:spAutoFit/>
          </a:bodyPr>
          <a:lstStyle/>
          <a:p>
            <a:pPr algn="ctr"/>
            <a:r>
              <a:rPr lang="en-US" altLang="ko-KR" b="1" dirty="0">
                <a:solidFill>
                  <a:schemeClr val="bg1">
                    <a:lumMod val="85000"/>
                  </a:schemeClr>
                </a:solidFill>
              </a:rPr>
              <a:t>Wormholes</a:t>
            </a:r>
            <a:endParaRPr lang="ko-KR" altLang="en-US" b="1" dirty="0">
              <a:solidFill>
                <a:schemeClr val="bg1">
                  <a:lumMod val="85000"/>
                </a:schemeClr>
              </a:solidFill>
            </a:endParaRPr>
          </a:p>
        </p:txBody>
      </p:sp>
      <p:sp>
        <p:nvSpPr>
          <p:cNvPr id="9" name="TextBox 8"/>
          <p:cNvSpPr txBox="1"/>
          <p:nvPr/>
        </p:nvSpPr>
        <p:spPr>
          <a:xfrm>
            <a:off x="348343" y="5292587"/>
            <a:ext cx="3348000" cy="369332"/>
          </a:xfrm>
          <a:prstGeom prst="rect">
            <a:avLst/>
          </a:prstGeom>
          <a:noFill/>
        </p:spPr>
        <p:txBody>
          <a:bodyPr wrap="square" rtlCol="0" anchor="ctr" anchorCtr="0">
            <a:spAutoFit/>
          </a:bodyPr>
          <a:lstStyle/>
          <a:p>
            <a:pPr algn="ctr"/>
            <a:r>
              <a:rPr lang="en-US" altLang="ko-KR" b="1" dirty="0">
                <a:latin typeface="Bahnschrift SemiLight" panose="020B0502040204020203" pitchFamily="34" charset="0"/>
              </a:rPr>
              <a:t>HELLO</a:t>
            </a:r>
            <a:r>
              <a:rPr lang="en-US" altLang="ko-KR" b="1" dirty="0"/>
              <a:t> flood attacks</a:t>
            </a:r>
            <a:endParaRPr lang="ko-KR" altLang="en-US" b="1" dirty="0"/>
          </a:p>
        </p:txBody>
      </p:sp>
      <p:sp>
        <p:nvSpPr>
          <p:cNvPr id="10" name="TextBox 9"/>
          <p:cNvSpPr txBox="1"/>
          <p:nvPr/>
        </p:nvSpPr>
        <p:spPr>
          <a:xfrm>
            <a:off x="348343" y="6000491"/>
            <a:ext cx="3348000" cy="369332"/>
          </a:xfrm>
          <a:prstGeom prst="rect">
            <a:avLst/>
          </a:prstGeom>
          <a:noFill/>
        </p:spPr>
        <p:txBody>
          <a:bodyPr wrap="square" rtlCol="0" anchor="ctr" anchorCtr="0">
            <a:spAutoFit/>
          </a:bodyPr>
          <a:lstStyle/>
          <a:p>
            <a:pPr algn="ctr"/>
            <a:r>
              <a:rPr lang="en-US" altLang="ko-KR" b="1" dirty="0">
                <a:solidFill>
                  <a:schemeClr val="bg1">
                    <a:lumMod val="85000"/>
                  </a:schemeClr>
                </a:solidFill>
              </a:rPr>
              <a:t>Acknowledgment spoofing</a:t>
            </a:r>
            <a:endParaRPr lang="ko-KR" altLang="en-US" b="1" dirty="0">
              <a:solidFill>
                <a:schemeClr val="bg1">
                  <a:lumMod val="85000"/>
                </a:schemeClr>
              </a:solidFill>
            </a:endParaRPr>
          </a:p>
        </p:txBody>
      </p:sp>
      <p:sp>
        <p:nvSpPr>
          <p:cNvPr id="18" name="TextBox 17"/>
          <p:cNvSpPr txBox="1"/>
          <p:nvPr/>
        </p:nvSpPr>
        <p:spPr>
          <a:xfrm>
            <a:off x="4077972" y="1687245"/>
            <a:ext cx="7205913" cy="338554"/>
          </a:xfrm>
          <a:prstGeom prst="rect">
            <a:avLst/>
          </a:prstGeom>
          <a:noFill/>
        </p:spPr>
        <p:txBody>
          <a:bodyPr wrap="square" rtlCol="0">
            <a:spAutoFit/>
          </a:bodyPr>
          <a:lstStyle/>
          <a:p>
            <a:r>
              <a:rPr lang="en-US" altLang="ko-KR" sz="1600" b="1" dirty="0">
                <a:solidFill>
                  <a:schemeClr val="tx1">
                    <a:lumMod val="75000"/>
                    <a:lumOff val="25000"/>
                  </a:schemeClr>
                </a:solidFill>
              </a:rPr>
              <a:t>Means of attack</a:t>
            </a:r>
            <a:endParaRPr lang="ko-KR" altLang="en-US" sz="1600" b="1" dirty="0">
              <a:solidFill>
                <a:schemeClr val="tx1">
                  <a:lumMod val="75000"/>
                  <a:lumOff val="25000"/>
                </a:schemeClr>
              </a:solidFill>
            </a:endParaRPr>
          </a:p>
        </p:txBody>
      </p:sp>
      <p:sp>
        <p:nvSpPr>
          <p:cNvPr id="19" name="TextBox 18"/>
          <p:cNvSpPr txBox="1"/>
          <p:nvPr/>
        </p:nvSpPr>
        <p:spPr>
          <a:xfrm>
            <a:off x="4637988" y="2054454"/>
            <a:ext cx="7239785" cy="1754326"/>
          </a:xfrm>
          <a:prstGeom prst="rect">
            <a:avLst/>
          </a:prstGeom>
          <a:noFill/>
        </p:spPr>
        <p:txBody>
          <a:bodyPr wrap="square" rtlCol="0">
            <a:spAutoFit/>
          </a:bodyPr>
          <a:lstStyle/>
          <a:p>
            <a:r>
              <a:rPr lang="en-US" altLang="ko-KR" dirty="0"/>
              <a:t>In operation of many protocols the nodes will broadcast HELLO packets to announce themselves to their neighbors and nodes receiving the packets assume they are within normal radio range of the sender. </a:t>
            </a:r>
          </a:p>
          <a:p>
            <a:r>
              <a:rPr lang="en-US" altLang="ko-KR" dirty="0"/>
              <a:t>A laptop-class adversary broadcasting with large enough transmission power to all nodes in the network. </a:t>
            </a:r>
          </a:p>
        </p:txBody>
      </p:sp>
      <p:sp>
        <p:nvSpPr>
          <p:cNvPr id="15" name="TextBox 14"/>
          <p:cNvSpPr txBox="1"/>
          <p:nvPr/>
        </p:nvSpPr>
        <p:spPr>
          <a:xfrm>
            <a:off x="4077972" y="4050556"/>
            <a:ext cx="7205913" cy="338554"/>
          </a:xfrm>
          <a:prstGeom prst="rect">
            <a:avLst/>
          </a:prstGeom>
          <a:noFill/>
        </p:spPr>
        <p:txBody>
          <a:bodyPr wrap="square" rtlCol="0">
            <a:spAutoFit/>
          </a:bodyPr>
          <a:lstStyle/>
          <a:p>
            <a:r>
              <a:rPr lang="en-US" altLang="ko-KR" sz="1600" b="1" dirty="0">
                <a:solidFill>
                  <a:schemeClr val="tx1">
                    <a:lumMod val="75000"/>
                    <a:lumOff val="25000"/>
                  </a:schemeClr>
                </a:solidFill>
              </a:rPr>
              <a:t>Goal</a:t>
            </a:r>
            <a:endParaRPr lang="ko-KR" altLang="en-US" sz="1600" b="1" dirty="0">
              <a:solidFill>
                <a:schemeClr val="tx1">
                  <a:lumMod val="75000"/>
                  <a:lumOff val="25000"/>
                </a:schemeClr>
              </a:solidFill>
            </a:endParaRPr>
          </a:p>
        </p:txBody>
      </p:sp>
      <p:sp>
        <p:nvSpPr>
          <p:cNvPr id="17" name="TextBox 16"/>
          <p:cNvSpPr txBox="1"/>
          <p:nvPr/>
        </p:nvSpPr>
        <p:spPr>
          <a:xfrm>
            <a:off x="4637987" y="4518900"/>
            <a:ext cx="7239785" cy="923330"/>
          </a:xfrm>
          <a:prstGeom prst="rect">
            <a:avLst/>
          </a:prstGeom>
          <a:noFill/>
        </p:spPr>
        <p:txBody>
          <a:bodyPr wrap="square" rtlCol="0">
            <a:spAutoFit/>
          </a:bodyPr>
          <a:lstStyle/>
          <a:p>
            <a:pPr marL="285750" indent="-285750">
              <a:buFontTx/>
              <a:buChar char="-"/>
            </a:pPr>
            <a:r>
              <a:rPr lang="en-US" altLang="ko-KR" dirty="0"/>
              <a:t>Convince all nodes in the network that adversary is its neighbor</a:t>
            </a:r>
          </a:p>
          <a:p>
            <a:pPr marL="285750" indent="-285750">
              <a:buFontTx/>
              <a:buChar char="-"/>
            </a:pPr>
            <a:r>
              <a:rPr lang="en-US" altLang="ko-KR" dirty="0"/>
              <a:t>Advertise high quality route to base station – nodes sufficiently far away will send packets to oblivion. </a:t>
            </a:r>
          </a:p>
        </p:txBody>
      </p:sp>
    </p:spTree>
    <p:extLst>
      <p:ext uri="{BB962C8B-B14F-4D97-AF65-F5344CB8AC3E}">
        <p14:creationId xmlns:p14="http://schemas.microsoft.com/office/powerpoint/2010/main" val="28332211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solidFill>
                  <a:schemeClr val="tx1">
                    <a:lumMod val="75000"/>
                    <a:lumOff val="25000"/>
                  </a:schemeClr>
                </a:solidFill>
              </a:rPr>
              <a:t>Attacks on sensor networks</a:t>
            </a:r>
            <a:endParaRPr lang="ko-KR" altLang="en-US" dirty="0">
              <a:solidFill>
                <a:schemeClr val="tx1">
                  <a:lumMod val="75000"/>
                  <a:lumOff val="25000"/>
                </a:schemeClr>
              </a:solidFill>
            </a:endParaRPr>
          </a:p>
        </p:txBody>
      </p:sp>
      <p:sp>
        <p:nvSpPr>
          <p:cNvPr id="49" name="TextBox 48"/>
          <p:cNvSpPr txBox="1"/>
          <p:nvPr/>
        </p:nvSpPr>
        <p:spPr>
          <a:xfrm>
            <a:off x="348343" y="1408123"/>
            <a:ext cx="3348000" cy="646331"/>
          </a:xfrm>
          <a:prstGeom prst="rect">
            <a:avLst/>
          </a:prstGeom>
          <a:noFill/>
        </p:spPr>
        <p:txBody>
          <a:bodyPr wrap="square" rtlCol="0" anchor="ctr" anchorCtr="0">
            <a:spAutoFit/>
          </a:bodyPr>
          <a:lstStyle/>
          <a:p>
            <a:pPr algn="ctr"/>
            <a:r>
              <a:rPr lang="en-US" altLang="ko-KR" b="1" dirty="0">
                <a:solidFill>
                  <a:schemeClr val="bg1">
                    <a:lumMod val="85000"/>
                  </a:schemeClr>
                </a:solidFill>
              </a:rPr>
              <a:t>Spoofed, altered or replayed information</a:t>
            </a:r>
            <a:endParaRPr lang="ko-KR" altLang="en-US" b="1" dirty="0">
              <a:solidFill>
                <a:schemeClr val="bg1">
                  <a:lumMod val="85000"/>
                </a:schemeClr>
              </a:solidFill>
            </a:endParaRPr>
          </a:p>
        </p:txBody>
      </p:sp>
      <p:sp>
        <p:nvSpPr>
          <p:cNvPr id="11" name="TextBox 10"/>
          <p:cNvSpPr txBox="1"/>
          <p:nvPr/>
        </p:nvSpPr>
        <p:spPr>
          <a:xfrm>
            <a:off x="348343" y="2320708"/>
            <a:ext cx="3348000" cy="369332"/>
          </a:xfrm>
          <a:prstGeom prst="rect">
            <a:avLst/>
          </a:prstGeom>
          <a:noFill/>
        </p:spPr>
        <p:txBody>
          <a:bodyPr wrap="square" rtlCol="0" anchor="ctr" anchorCtr="0">
            <a:spAutoFit/>
          </a:bodyPr>
          <a:lstStyle/>
          <a:p>
            <a:pPr algn="ctr"/>
            <a:r>
              <a:rPr lang="en-US" altLang="ko-KR" b="1" dirty="0">
                <a:solidFill>
                  <a:schemeClr val="bg1">
                    <a:lumMod val="85000"/>
                  </a:schemeClr>
                </a:solidFill>
              </a:rPr>
              <a:t>Selective Forwarding</a:t>
            </a:r>
            <a:endParaRPr lang="ko-KR" altLang="en-US" b="1" dirty="0">
              <a:solidFill>
                <a:schemeClr val="bg1">
                  <a:lumMod val="85000"/>
                </a:schemeClr>
              </a:solidFill>
            </a:endParaRPr>
          </a:p>
        </p:txBody>
      </p:sp>
      <p:sp>
        <p:nvSpPr>
          <p:cNvPr id="12" name="TextBox 11"/>
          <p:cNvSpPr txBox="1"/>
          <p:nvPr/>
        </p:nvSpPr>
        <p:spPr>
          <a:xfrm>
            <a:off x="348343" y="2890209"/>
            <a:ext cx="3348000" cy="369332"/>
          </a:xfrm>
          <a:prstGeom prst="rect">
            <a:avLst/>
          </a:prstGeom>
          <a:noFill/>
        </p:spPr>
        <p:txBody>
          <a:bodyPr wrap="square" rtlCol="0" anchor="ctr" anchorCtr="0">
            <a:spAutoFit/>
          </a:bodyPr>
          <a:lstStyle/>
          <a:p>
            <a:pPr algn="ctr"/>
            <a:r>
              <a:rPr lang="en-US" altLang="ko-KR" b="1" dirty="0">
                <a:solidFill>
                  <a:schemeClr val="bg1">
                    <a:lumMod val="85000"/>
                  </a:schemeClr>
                </a:solidFill>
              </a:rPr>
              <a:t>Sinkhole attacks</a:t>
            </a:r>
            <a:endParaRPr lang="ko-KR" altLang="en-US" b="1" dirty="0">
              <a:solidFill>
                <a:schemeClr val="bg1">
                  <a:lumMod val="85000"/>
                </a:schemeClr>
              </a:solidFill>
            </a:endParaRPr>
          </a:p>
        </p:txBody>
      </p:sp>
      <p:sp>
        <p:nvSpPr>
          <p:cNvPr id="13" name="TextBox 12"/>
          <p:cNvSpPr txBox="1"/>
          <p:nvPr/>
        </p:nvSpPr>
        <p:spPr>
          <a:xfrm>
            <a:off x="348341" y="3681224"/>
            <a:ext cx="3348000" cy="369332"/>
          </a:xfrm>
          <a:prstGeom prst="rect">
            <a:avLst/>
          </a:prstGeom>
          <a:noFill/>
        </p:spPr>
        <p:txBody>
          <a:bodyPr wrap="square" rtlCol="0" anchor="ctr" anchorCtr="0">
            <a:spAutoFit/>
          </a:bodyPr>
          <a:lstStyle/>
          <a:p>
            <a:pPr algn="ctr"/>
            <a:r>
              <a:rPr lang="en-US" altLang="ko-KR" b="1" dirty="0">
                <a:solidFill>
                  <a:schemeClr val="bg1">
                    <a:lumMod val="85000"/>
                  </a:schemeClr>
                </a:solidFill>
              </a:rPr>
              <a:t>Sybil attacks</a:t>
            </a:r>
            <a:endParaRPr lang="ko-KR" altLang="en-US" b="1" dirty="0">
              <a:solidFill>
                <a:schemeClr val="bg1">
                  <a:lumMod val="85000"/>
                </a:schemeClr>
              </a:solidFill>
            </a:endParaRPr>
          </a:p>
        </p:txBody>
      </p:sp>
      <p:sp>
        <p:nvSpPr>
          <p:cNvPr id="14" name="TextBox 13"/>
          <p:cNvSpPr txBox="1"/>
          <p:nvPr/>
        </p:nvSpPr>
        <p:spPr>
          <a:xfrm>
            <a:off x="348343" y="4518900"/>
            <a:ext cx="3348000" cy="369332"/>
          </a:xfrm>
          <a:prstGeom prst="rect">
            <a:avLst/>
          </a:prstGeom>
          <a:noFill/>
        </p:spPr>
        <p:txBody>
          <a:bodyPr wrap="square" rtlCol="0" anchor="ctr" anchorCtr="0">
            <a:spAutoFit/>
          </a:bodyPr>
          <a:lstStyle/>
          <a:p>
            <a:pPr algn="ctr"/>
            <a:r>
              <a:rPr lang="en-US" altLang="ko-KR" b="1" dirty="0">
                <a:solidFill>
                  <a:schemeClr val="bg1">
                    <a:lumMod val="85000"/>
                  </a:schemeClr>
                </a:solidFill>
              </a:rPr>
              <a:t>Wormholes</a:t>
            </a:r>
            <a:endParaRPr lang="ko-KR" altLang="en-US" b="1" dirty="0">
              <a:solidFill>
                <a:schemeClr val="bg1">
                  <a:lumMod val="85000"/>
                </a:schemeClr>
              </a:solidFill>
            </a:endParaRPr>
          </a:p>
        </p:txBody>
      </p:sp>
      <p:sp>
        <p:nvSpPr>
          <p:cNvPr id="9" name="TextBox 8"/>
          <p:cNvSpPr txBox="1"/>
          <p:nvPr/>
        </p:nvSpPr>
        <p:spPr>
          <a:xfrm>
            <a:off x="348343" y="5292587"/>
            <a:ext cx="3348000" cy="369332"/>
          </a:xfrm>
          <a:prstGeom prst="rect">
            <a:avLst/>
          </a:prstGeom>
          <a:noFill/>
        </p:spPr>
        <p:txBody>
          <a:bodyPr wrap="square" rtlCol="0" anchor="ctr" anchorCtr="0">
            <a:spAutoFit/>
          </a:bodyPr>
          <a:lstStyle/>
          <a:p>
            <a:pPr algn="ctr"/>
            <a:r>
              <a:rPr lang="en-US" altLang="ko-KR" b="1" dirty="0">
                <a:solidFill>
                  <a:schemeClr val="bg1">
                    <a:lumMod val="85000"/>
                  </a:schemeClr>
                </a:solidFill>
                <a:latin typeface="Bahnschrift SemiLight" panose="020B0502040204020203" pitchFamily="34" charset="0"/>
              </a:rPr>
              <a:t>HELLO</a:t>
            </a:r>
            <a:r>
              <a:rPr lang="en-US" altLang="ko-KR" b="1" dirty="0">
                <a:solidFill>
                  <a:schemeClr val="bg1">
                    <a:lumMod val="85000"/>
                  </a:schemeClr>
                </a:solidFill>
              </a:rPr>
              <a:t> flood attacks</a:t>
            </a:r>
            <a:endParaRPr lang="ko-KR" altLang="en-US" b="1" dirty="0">
              <a:solidFill>
                <a:schemeClr val="bg1">
                  <a:lumMod val="85000"/>
                </a:schemeClr>
              </a:solidFill>
            </a:endParaRPr>
          </a:p>
        </p:txBody>
      </p:sp>
      <p:sp>
        <p:nvSpPr>
          <p:cNvPr id="10" name="TextBox 9"/>
          <p:cNvSpPr txBox="1"/>
          <p:nvPr/>
        </p:nvSpPr>
        <p:spPr>
          <a:xfrm>
            <a:off x="348343" y="6000491"/>
            <a:ext cx="3348000" cy="369332"/>
          </a:xfrm>
          <a:prstGeom prst="rect">
            <a:avLst/>
          </a:prstGeom>
          <a:noFill/>
        </p:spPr>
        <p:txBody>
          <a:bodyPr wrap="square" rtlCol="0" anchor="ctr" anchorCtr="0">
            <a:spAutoFit/>
          </a:bodyPr>
          <a:lstStyle/>
          <a:p>
            <a:pPr algn="ctr"/>
            <a:r>
              <a:rPr lang="en-US" altLang="ko-KR" b="1" dirty="0"/>
              <a:t>Acknowledgment spoofing</a:t>
            </a:r>
            <a:endParaRPr lang="ko-KR" altLang="en-US" b="1" dirty="0"/>
          </a:p>
        </p:txBody>
      </p:sp>
      <p:sp>
        <p:nvSpPr>
          <p:cNvPr id="18" name="TextBox 17"/>
          <p:cNvSpPr txBox="1"/>
          <p:nvPr/>
        </p:nvSpPr>
        <p:spPr>
          <a:xfrm>
            <a:off x="4077972" y="1687245"/>
            <a:ext cx="7205913" cy="338554"/>
          </a:xfrm>
          <a:prstGeom prst="rect">
            <a:avLst/>
          </a:prstGeom>
          <a:noFill/>
        </p:spPr>
        <p:txBody>
          <a:bodyPr wrap="square" rtlCol="0">
            <a:spAutoFit/>
          </a:bodyPr>
          <a:lstStyle/>
          <a:p>
            <a:r>
              <a:rPr lang="en-US" altLang="ko-KR" sz="1600" b="1" dirty="0">
                <a:solidFill>
                  <a:schemeClr val="tx1">
                    <a:lumMod val="75000"/>
                    <a:lumOff val="25000"/>
                  </a:schemeClr>
                </a:solidFill>
              </a:rPr>
              <a:t>Means of attack</a:t>
            </a:r>
            <a:endParaRPr lang="ko-KR" altLang="en-US" sz="1600" b="1" dirty="0">
              <a:solidFill>
                <a:schemeClr val="tx1">
                  <a:lumMod val="75000"/>
                  <a:lumOff val="25000"/>
                </a:schemeClr>
              </a:solidFill>
            </a:endParaRPr>
          </a:p>
        </p:txBody>
      </p:sp>
      <p:sp>
        <p:nvSpPr>
          <p:cNvPr id="19" name="TextBox 18"/>
          <p:cNvSpPr txBox="1"/>
          <p:nvPr/>
        </p:nvSpPr>
        <p:spPr>
          <a:xfrm>
            <a:off x="4637988" y="2054454"/>
            <a:ext cx="7239785" cy="1200329"/>
          </a:xfrm>
          <a:prstGeom prst="rect">
            <a:avLst/>
          </a:prstGeom>
          <a:noFill/>
        </p:spPr>
        <p:txBody>
          <a:bodyPr wrap="square" rtlCol="0">
            <a:spAutoFit/>
          </a:bodyPr>
          <a:lstStyle/>
          <a:p>
            <a:r>
              <a:rPr lang="en-US" altLang="ko-KR" dirty="0"/>
              <a:t>Targeting the sensor network routing algorithms that rely on implicit or explicit link layer acknowledgements. Adversary can spoof link layer acknowledgments for overhead packets addressed to neighboring nodes.</a:t>
            </a:r>
          </a:p>
        </p:txBody>
      </p:sp>
      <p:sp>
        <p:nvSpPr>
          <p:cNvPr id="15" name="TextBox 14"/>
          <p:cNvSpPr txBox="1"/>
          <p:nvPr/>
        </p:nvSpPr>
        <p:spPr>
          <a:xfrm>
            <a:off x="4077971" y="3441681"/>
            <a:ext cx="7205913" cy="338554"/>
          </a:xfrm>
          <a:prstGeom prst="rect">
            <a:avLst/>
          </a:prstGeom>
          <a:noFill/>
        </p:spPr>
        <p:txBody>
          <a:bodyPr wrap="square" rtlCol="0">
            <a:spAutoFit/>
          </a:bodyPr>
          <a:lstStyle/>
          <a:p>
            <a:r>
              <a:rPr lang="en-US" altLang="ko-KR" sz="1600" b="1" dirty="0">
                <a:solidFill>
                  <a:schemeClr val="tx1">
                    <a:lumMod val="75000"/>
                    <a:lumOff val="25000"/>
                  </a:schemeClr>
                </a:solidFill>
              </a:rPr>
              <a:t>Goal</a:t>
            </a:r>
            <a:endParaRPr lang="ko-KR" altLang="en-US" sz="1600" b="1" dirty="0">
              <a:solidFill>
                <a:schemeClr val="tx1">
                  <a:lumMod val="75000"/>
                  <a:lumOff val="25000"/>
                </a:schemeClr>
              </a:solidFill>
            </a:endParaRPr>
          </a:p>
        </p:txBody>
      </p:sp>
      <p:sp>
        <p:nvSpPr>
          <p:cNvPr id="17" name="TextBox 16"/>
          <p:cNvSpPr txBox="1"/>
          <p:nvPr/>
        </p:nvSpPr>
        <p:spPr>
          <a:xfrm>
            <a:off x="4637987" y="3865890"/>
            <a:ext cx="7239785" cy="923330"/>
          </a:xfrm>
          <a:prstGeom prst="rect">
            <a:avLst/>
          </a:prstGeom>
          <a:noFill/>
        </p:spPr>
        <p:txBody>
          <a:bodyPr wrap="square" rtlCol="0">
            <a:spAutoFit/>
          </a:bodyPr>
          <a:lstStyle/>
          <a:p>
            <a:pPr marL="285750" indent="-285750">
              <a:buFontTx/>
              <a:buChar char="-"/>
            </a:pPr>
            <a:r>
              <a:rPr lang="en-US" altLang="ko-KR" dirty="0"/>
              <a:t>Convince the sender that a weak link is strong or that a dead or disabled node is alive.</a:t>
            </a:r>
          </a:p>
          <a:p>
            <a:pPr marL="285750" indent="-285750">
              <a:buFontTx/>
              <a:buChar char="-"/>
            </a:pPr>
            <a:r>
              <a:rPr lang="en-US" altLang="ko-KR" dirty="0"/>
              <a:t>Means to achieve selective forwarding</a:t>
            </a:r>
          </a:p>
        </p:txBody>
      </p:sp>
    </p:spTree>
    <p:extLst>
      <p:ext uri="{BB962C8B-B14F-4D97-AF65-F5344CB8AC3E}">
        <p14:creationId xmlns:p14="http://schemas.microsoft.com/office/powerpoint/2010/main" val="32389799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ko-KR" dirty="0"/>
              <a:t>Summary of attacks against proposed network routing protocols</a:t>
            </a:r>
            <a:endParaRPr lang="en-US" dirty="0"/>
          </a:p>
        </p:txBody>
      </p:sp>
      <p:pic>
        <p:nvPicPr>
          <p:cNvPr id="5" name="Content Placeholder 4"/>
          <p:cNvPicPr>
            <a:picLocks noGrp="1" noChangeAspect="1"/>
          </p:cNvPicPr>
          <p:nvPr>
            <p:ph idx="1"/>
          </p:nvPr>
        </p:nvPicPr>
        <p:blipFill>
          <a:blip r:embed="rId3"/>
          <a:stretch>
            <a:fillRect/>
          </a:stretch>
        </p:blipFill>
        <p:spPr>
          <a:xfrm>
            <a:off x="1927056" y="1299411"/>
            <a:ext cx="8420102" cy="4321013"/>
          </a:xfrm>
          <a:prstGeom prst="rect">
            <a:avLst/>
          </a:prstGeom>
        </p:spPr>
      </p:pic>
      <p:sp>
        <p:nvSpPr>
          <p:cNvPr id="4" name="Slide Number Placeholder 3"/>
          <p:cNvSpPr>
            <a:spLocks noGrp="1"/>
          </p:cNvSpPr>
          <p:nvPr>
            <p:ph type="sldNum" sz="quarter" idx="12"/>
          </p:nvPr>
        </p:nvSpPr>
        <p:spPr/>
        <p:txBody>
          <a:bodyPr/>
          <a:lstStyle/>
          <a:p>
            <a:fld id="{AD68BFA4-A7DE-4C49-BCEC-B3A47435A975}" type="slidenum">
              <a:rPr lang="ko-KR" altLang="en-US" smtClean="0"/>
              <a:t>19</a:t>
            </a:fld>
            <a:endParaRPr lang="ko-KR" altLang="en-US" dirty="0"/>
          </a:p>
        </p:txBody>
      </p:sp>
    </p:spTree>
    <p:extLst>
      <p:ext uri="{BB962C8B-B14F-4D97-AF65-F5344CB8AC3E}">
        <p14:creationId xmlns:p14="http://schemas.microsoft.com/office/powerpoint/2010/main" val="41849356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직사각형 6"/>
          <p:cNvSpPr/>
          <p:nvPr/>
        </p:nvSpPr>
        <p:spPr>
          <a:xfrm>
            <a:off x="0" y="0"/>
            <a:ext cx="5326144" cy="685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rgbClr val="404040"/>
              </a:solidFill>
            </a:endParaRPr>
          </a:p>
        </p:txBody>
      </p:sp>
      <p:sp>
        <p:nvSpPr>
          <p:cNvPr id="8" name="TextBox 7"/>
          <p:cNvSpPr txBox="1"/>
          <p:nvPr/>
        </p:nvSpPr>
        <p:spPr>
          <a:xfrm>
            <a:off x="1102936" y="2855010"/>
            <a:ext cx="3120272" cy="646331"/>
          </a:xfrm>
          <a:prstGeom prst="rect">
            <a:avLst/>
          </a:prstGeom>
          <a:noFill/>
        </p:spPr>
        <p:txBody>
          <a:bodyPr wrap="square" rtlCol="0">
            <a:spAutoFit/>
          </a:bodyPr>
          <a:lstStyle/>
          <a:p>
            <a:pPr algn="ctr"/>
            <a:r>
              <a:rPr lang="en-US" altLang="ko-KR" sz="3600" dirty="0">
                <a:solidFill>
                  <a:schemeClr val="bg1"/>
                </a:solidFill>
                <a:effectLst>
                  <a:outerShdw blurRad="38100" dist="38100" dir="2700000" algn="tl">
                    <a:srgbClr val="000000">
                      <a:alpha val="43137"/>
                    </a:srgbClr>
                  </a:outerShdw>
                </a:effectLst>
                <a:latin typeface="Bahnschrift SemiBold Condensed" panose="020B0502040204020203" pitchFamily="34" charset="0"/>
              </a:rPr>
              <a:t>CONTENTS</a:t>
            </a:r>
            <a:endParaRPr lang="ko-KR" altLang="en-US" sz="3600" dirty="0">
              <a:solidFill>
                <a:schemeClr val="bg1"/>
              </a:solidFill>
              <a:effectLst>
                <a:outerShdw blurRad="38100" dist="38100" dir="2700000" algn="tl">
                  <a:srgbClr val="000000">
                    <a:alpha val="43137"/>
                  </a:srgbClr>
                </a:outerShdw>
              </a:effectLst>
              <a:latin typeface="Bahnschrift SemiBold Condensed" panose="020B0502040204020203" pitchFamily="34" charset="0"/>
            </a:endParaRPr>
          </a:p>
        </p:txBody>
      </p:sp>
      <p:sp>
        <p:nvSpPr>
          <p:cNvPr id="9" name="TextBox 8"/>
          <p:cNvSpPr txBox="1"/>
          <p:nvPr/>
        </p:nvSpPr>
        <p:spPr>
          <a:xfrm>
            <a:off x="7041823" y="1195691"/>
            <a:ext cx="3780148" cy="461665"/>
          </a:xfrm>
          <a:prstGeom prst="rect">
            <a:avLst/>
          </a:prstGeom>
          <a:noFill/>
        </p:spPr>
        <p:txBody>
          <a:bodyPr wrap="square" rtlCol="0">
            <a:spAutoFit/>
          </a:bodyPr>
          <a:lstStyle/>
          <a:p>
            <a:r>
              <a:rPr lang="en-US" altLang="ko-KR" sz="2400" dirty="0">
                <a:solidFill>
                  <a:schemeClr val="tx1">
                    <a:lumMod val="75000"/>
                    <a:lumOff val="25000"/>
                  </a:schemeClr>
                </a:solidFill>
              </a:rPr>
              <a:t>Introduction</a:t>
            </a:r>
            <a:endParaRPr lang="ko-KR" altLang="en-US" sz="2400" dirty="0">
              <a:solidFill>
                <a:schemeClr val="tx1">
                  <a:lumMod val="75000"/>
                  <a:lumOff val="25000"/>
                </a:schemeClr>
              </a:solidFill>
            </a:endParaRPr>
          </a:p>
        </p:txBody>
      </p:sp>
      <p:cxnSp>
        <p:nvCxnSpPr>
          <p:cNvPr id="11" name="직선 연결선 10"/>
          <p:cNvCxnSpPr/>
          <p:nvPr/>
        </p:nvCxnSpPr>
        <p:spPr>
          <a:xfrm>
            <a:off x="1310325" y="2853698"/>
            <a:ext cx="1611984"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 name="직선 연결선 11"/>
          <p:cNvCxnSpPr/>
          <p:nvPr/>
        </p:nvCxnSpPr>
        <p:spPr>
          <a:xfrm>
            <a:off x="2611224" y="3501341"/>
            <a:ext cx="1611984"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5825766" y="1011025"/>
            <a:ext cx="1216057" cy="1107996"/>
          </a:xfrm>
          <a:prstGeom prst="rect">
            <a:avLst/>
          </a:prstGeom>
          <a:noFill/>
        </p:spPr>
        <p:txBody>
          <a:bodyPr wrap="square" rtlCol="0">
            <a:spAutoFit/>
          </a:bodyPr>
          <a:lstStyle/>
          <a:p>
            <a:r>
              <a:rPr lang="en-US" altLang="ko-KR" sz="6600" dirty="0">
                <a:solidFill>
                  <a:schemeClr val="tx1">
                    <a:lumMod val="75000"/>
                    <a:lumOff val="25000"/>
                  </a:schemeClr>
                </a:solidFill>
                <a:effectLst>
                  <a:outerShdw blurRad="38100" dist="38100" dir="2700000" algn="tl">
                    <a:srgbClr val="000000">
                      <a:alpha val="43137"/>
                    </a:srgbClr>
                  </a:outerShdw>
                </a:effectLst>
              </a:rPr>
              <a:t>01</a:t>
            </a:r>
            <a:endParaRPr lang="ko-KR" altLang="en-US" sz="6600" dirty="0">
              <a:solidFill>
                <a:schemeClr val="tx1">
                  <a:lumMod val="75000"/>
                  <a:lumOff val="25000"/>
                </a:schemeClr>
              </a:solidFill>
              <a:effectLst>
                <a:outerShdw blurRad="38100" dist="38100" dir="2700000" algn="tl">
                  <a:srgbClr val="000000">
                    <a:alpha val="43137"/>
                  </a:srgbClr>
                </a:outerShdw>
              </a:effectLst>
            </a:endParaRPr>
          </a:p>
        </p:txBody>
      </p:sp>
      <p:sp>
        <p:nvSpPr>
          <p:cNvPr id="14" name="TextBox 13"/>
          <p:cNvSpPr txBox="1"/>
          <p:nvPr/>
        </p:nvSpPr>
        <p:spPr>
          <a:xfrm>
            <a:off x="7041823" y="2488353"/>
            <a:ext cx="4183640" cy="461665"/>
          </a:xfrm>
          <a:prstGeom prst="rect">
            <a:avLst/>
          </a:prstGeom>
          <a:noFill/>
        </p:spPr>
        <p:txBody>
          <a:bodyPr wrap="square" rtlCol="0">
            <a:spAutoFit/>
          </a:bodyPr>
          <a:lstStyle/>
          <a:p>
            <a:r>
              <a:rPr lang="en-US" altLang="ko-KR" sz="2400" dirty="0">
                <a:solidFill>
                  <a:schemeClr val="tx1">
                    <a:lumMod val="75000"/>
                    <a:lumOff val="25000"/>
                  </a:schemeClr>
                </a:solidFill>
              </a:rPr>
              <a:t>Attacks on sensor networks</a:t>
            </a:r>
            <a:endParaRPr lang="ko-KR" altLang="en-US" sz="2400" dirty="0">
              <a:solidFill>
                <a:schemeClr val="tx1">
                  <a:lumMod val="75000"/>
                  <a:lumOff val="25000"/>
                </a:schemeClr>
              </a:solidFill>
            </a:endParaRPr>
          </a:p>
        </p:txBody>
      </p:sp>
      <p:sp>
        <p:nvSpPr>
          <p:cNvPr id="15" name="TextBox 14"/>
          <p:cNvSpPr txBox="1"/>
          <p:nvPr/>
        </p:nvSpPr>
        <p:spPr>
          <a:xfrm>
            <a:off x="5825766" y="2303687"/>
            <a:ext cx="1216057" cy="1107996"/>
          </a:xfrm>
          <a:prstGeom prst="rect">
            <a:avLst/>
          </a:prstGeom>
          <a:noFill/>
        </p:spPr>
        <p:txBody>
          <a:bodyPr wrap="square" rtlCol="0">
            <a:spAutoFit/>
          </a:bodyPr>
          <a:lstStyle/>
          <a:p>
            <a:r>
              <a:rPr lang="en-US" altLang="ko-KR" sz="6600" dirty="0">
                <a:solidFill>
                  <a:schemeClr val="tx1">
                    <a:lumMod val="50000"/>
                    <a:lumOff val="50000"/>
                  </a:schemeClr>
                </a:solidFill>
                <a:effectLst>
                  <a:outerShdw blurRad="38100" dist="38100" dir="2700000" algn="tl">
                    <a:srgbClr val="000000">
                      <a:alpha val="43137"/>
                    </a:srgbClr>
                  </a:outerShdw>
                </a:effectLst>
              </a:rPr>
              <a:t>02</a:t>
            </a:r>
            <a:endParaRPr lang="ko-KR" altLang="en-US" sz="6600" dirty="0">
              <a:solidFill>
                <a:schemeClr val="tx1">
                  <a:lumMod val="50000"/>
                  <a:lumOff val="50000"/>
                </a:schemeClr>
              </a:solidFill>
              <a:effectLst>
                <a:outerShdw blurRad="38100" dist="38100" dir="2700000" algn="tl">
                  <a:srgbClr val="000000">
                    <a:alpha val="43137"/>
                  </a:srgbClr>
                </a:outerShdw>
              </a:effectLst>
            </a:endParaRPr>
          </a:p>
        </p:txBody>
      </p:sp>
      <p:sp>
        <p:nvSpPr>
          <p:cNvPr id="16" name="TextBox 15"/>
          <p:cNvSpPr txBox="1"/>
          <p:nvPr/>
        </p:nvSpPr>
        <p:spPr>
          <a:xfrm>
            <a:off x="7041822" y="3781015"/>
            <a:ext cx="4996206" cy="1200329"/>
          </a:xfrm>
          <a:prstGeom prst="rect">
            <a:avLst/>
          </a:prstGeom>
          <a:noFill/>
        </p:spPr>
        <p:txBody>
          <a:bodyPr wrap="square" rtlCol="0">
            <a:spAutoFit/>
          </a:bodyPr>
          <a:lstStyle/>
          <a:p>
            <a:r>
              <a:rPr lang="en-US" altLang="ko-KR" sz="2400" dirty="0">
                <a:solidFill>
                  <a:schemeClr val="tx1">
                    <a:lumMod val="75000"/>
                    <a:lumOff val="25000"/>
                  </a:schemeClr>
                </a:solidFill>
              </a:rPr>
              <a:t>Attacks on specific sensor network protocols and Countermeasures</a:t>
            </a:r>
            <a:endParaRPr lang="ko-KR" altLang="en-US" sz="2400" dirty="0">
              <a:solidFill>
                <a:schemeClr val="tx1">
                  <a:lumMod val="75000"/>
                  <a:lumOff val="25000"/>
                </a:schemeClr>
              </a:solidFill>
            </a:endParaRPr>
          </a:p>
          <a:p>
            <a:endParaRPr lang="ko-KR" altLang="en-US" sz="2400" dirty="0">
              <a:solidFill>
                <a:schemeClr val="tx1">
                  <a:lumMod val="75000"/>
                  <a:lumOff val="25000"/>
                </a:schemeClr>
              </a:solidFill>
            </a:endParaRPr>
          </a:p>
        </p:txBody>
      </p:sp>
      <p:sp>
        <p:nvSpPr>
          <p:cNvPr id="17" name="TextBox 16"/>
          <p:cNvSpPr txBox="1"/>
          <p:nvPr/>
        </p:nvSpPr>
        <p:spPr>
          <a:xfrm>
            <a:off x="5825766" y="3596349"/>
            <a:ext cx="1216057" cy="1107996"/>
          </a:xfrm>
          <a:prstGeom prst="rect">
            <a:avLst/>
          </a:prstGeom>
          <a:noFill/>
        </p:spPr>
        <p:txBody>
          <a:bodyPr wrap="square" rtlCol="0">
            <a:spAutoFit/>
          </a:bodyPr>
          <a:lstStyle/>
          <a:p>
            <a:r>
              <a:rPr lang="en-US" altLang="ko-KR" sz="6600" dirty="0">
                <a:solidFill>
                  <a:schemeClr val="tx1">
                    <a:lumMod val="75000"/>
                    <a:lumOff val="25000"/>
                  </a:schemeClr>
                </a:solidFill>
                <a:effectLst>
                  <a:outerShdw blurRad="38100" dist="38100" dir="2700000" algn="tl">
                    <a:srgbClr val="000000">
                      <a:alpha val="43137"/>
                    </a:srgbClr>
                  </a:outerShdw>
                </a:effectLst>
              </a:rPr>
              <a:t>03</a:t>
            </a:r>
            <a:endParaRPr lang="ko-KR" altLang="en-US" sz="6600" dirty="0">
              <a:solidFill>
                <a:schemeClr val="tx1">
                  <a:lumMod val="75000"/>
                  <a:lumOff val="25000"/>
                </a:schemeClr>
              </a:solidFill>
              <a:effectLst>
                <a:outerShdw blurRad="38100" dist="38100" dir="2700000" algn="tl">
                  <a:srgbClr val="000000">
                    <a:alpha val="43137"/>
                  </a:srgbClr>
                </a:outerShdw>
              </a:effectLst>
            </a:endParaRPr>
          </a:p>
        </p:txBody>
      </p:sp>
      <p:sp>
        <p:nvSpPr>
          <p:cNvPr id="18" name="TextBox 17"/>
          <p:cNvSpPr txBox="1"/>
          <p:nvPr/>
        </p:nvSpPr>
        <p:spPr>
          <a:xfrm>
            <a:off x="7041823" y="4998316"/>
            <a:ext cx="3780148" cy="461665"/>
          </a:xfrm>
          <a:prstGeom prst="rect">
            <a:avLst/>
          </a:prstGeom>
          <a:noFill/>
        </p:spPr>
        <p:txBody>
          <a:bodyPr wrap="square" rtlCol="0">
            <a:spAutoFit/>
          </a:bodyPr>
          <a:lstStyle/>
          <a:p>
            <a:r>
              <a:rPr lang="en-US" altLang="ko-KR" sz="2400" dirty="0">
                <a:solidFill>
                  <a:schemeClr val="tx1">
                    <a:lumMod val="75000"/>
                    <a:lumOff val="25000"/>
                  </a:schemeClr>
                </a:solidFill>
              </a:rPr>
              <a:t>Conclusion</a:t>
            </a:r>
            <a:endParaRPr lang="ko-KR" altLang="en-US" sz="2400" dirty="0">
              <a:solidFill>
                <a:schemeClr val="tx1">
                  <a:lumMod val="75000"/>
                  <a:lumOff val="25000"/>
                </a:schemeClr>
              </a:solidFill>
            </a:endParaRPr>
          </a:p>
        </p:txBody>
      </p:sp>
      <p:sp>
        <p:nvSpPr>
          <p:cNvPr id="19" name="TextBox 18"/>
          <p:cNvSpPr txBox="1"/>
          <p:nvPr/>
        </p:nvSpPr>
        <p:spPr>
          <a:xfrm>
            <a:off x="5825766" y="4813650"/>
            <a:ext cx="1216057" cy="1107996"/>
          </a:xfrm>
          <a:prstGeom prst="rect">
            <a:avLst/>
          </a:prstGeom>
          <a:noFill/>
        </p:spPr>
        <p:txBody>
          <a:bodyPr wrap="square" rtlCol="0">
            <a:spAutoFit/>
          </a:bodyPr>
          <a:lstStyle/>
          <a:p>
            <a:r>
              <a:rPr lang="en-US" altLang="ko-KR" sz="6600" dirty="0">
                <a:solidFill>
                  <a:schemeClr val="tx1">
                    <a:lumMod val="50000"/>
                    <a:lumOff val="50000"/>
                  </a:schemeClr>
                </a:solidFill>
                <a:effectLst>
                  <a:outerShdw blurRad="38100" dist="38100" dir="2700000" algn="tl">
                    <a:srgbClr val="000000">
                      <a:alpha val="43137"/>
                    </a:srgbClr>
                  </a:outerShdw>
                </a:effectLst>
              </a:rPr>
              <a:t>04</a:t>
            </a:r>
            <a:endParaRPr lang="ko-KR" altLang="en-US" sz="6600" dirty="0">
              <a:solidFill>
                <a:schemeClr val="tx1">
                  <a:lumMod val="50000"/>
                  <a:lumOff val="50000"/>
                </a:schemeClr>
              </a:solidFill>
              <a:effectLst>
                <a:outerShdw blurRad="38100" dist="38100" dir="2700000" algn="tl">
                  <a:srgbClr val="000000">
                    <a:alpha val="43137"/>
                  </a:srgbClr>
                </a:outerShdw>
              </a:effectLst>
            </a:endParaRPr>
          </a:p>
        </p:txBody>
      </p:sp>
      <p:sp>
        <p:nvSpPr>
          <p:cNvPr id="20" name="TextBox 19"/>
          <p:cNvSpPr txBox="1"/>
          <p:nvPr/>
        </p:nvSpPr>
        <p:spPr>
          <a:xfrm>
            <a:off x="7041822" y="1619675"/>
            <a:ext cx="4664903" cy="276999"/>
          </a:xfrm>
          <a:prstGeom prst="rect">
            <a:avLst/>
          </a:prstGeom>
          <a:noFill/>
        </p:spPr>
        <p:txBody>
          <a:bodyPr wrap="square" rtlCol="0">
            <a:spAutoFit/>
          </a:bodyPr>
          <a:lstStyle/>
          <a:p>
            <a:r>
              <a:rPr lang="en-US" altLang="ko-KR" sz="1200" dirty="0">
                <a:solidFill>
                  <a:schemeClr val="bg1">
                    <a:lumMod val="50000"/>
                  </a:schemeClr>
                </a:solidFill>
              </a:rPr>
              <a:t>Introduction and Background on Sensor Network Security</a:t>
            </a:r>
            <a:endParaRPr lang="ko-KR" altLang="en-US" sz="1200" dirty="0">
              <a:solidFill>
                <a:schemeClr val="bg1">
                  <a:lumMod val="50000"/>
                </a:schemeClr>
              </a:solidFill>
            </a:endParaRPr>
          </a:p>
        </p:txBody>
      </p:sp>
      <p:sp>
        <p:nvSpPr>
          <p:cNvPr id="21" name="TextBox 20"/>
          <p:cNvSpPr txBox="1"/>
          <p:nvPr/>
        </p:nvSpPr>
        <p:spPr>
          <a:xfrm>
            <a:off x="7041823" y="2895365"/>
            <a:ext cx="3893270" cy="276999"/>
          </a:xfrm>
          <a:prstGeom prst="rect">
            <a:avLst/>
          </a:prstGeom>
          <a:noFill/>
        </p:spPr>
        <p:txBody>
          <a:bodyPr wrap="square" rtlCol="0">
            <a:spAutoFit/>
          </a:bodyPr>
          <a:lstStyle/>
          <a:p>
            <a:r>
              <a:rPr lang="en-US" altLang="ko-KR" sz="1200" dirty="0">
                <a:solidFill>
                  <a:schemeClr val="bg1">
                    <a:lumMod val="50000"/>
                  </a:schemeClr>
                </a:solidFill>
              </a:rPr>
              <a:t>Assumptions and categories of attacks</a:t>
            </a:r>
            <a:endParaRPr lang="ko-KR" altLang="en-US" sz="1200" dirty="0">
              <a:solidFill>
                <a:schemeClr val="bg1">
                  <a:lumMod val="50000"/>
                </a:schemeClr>
              </a:solidFill>
            </a:endParaRPr>
          </a:p>
        </p:txBody>
      </p:sp>
      <p:sp>
        <p:nvSpPr>
          <p:cNvPr id="22" name="TextBox 21"/>
          <p:cNvSpPr txBox="1"/>
          <p:nvPr/>
        </p:nvSpPr>
        <p:spPr>
          <a:xfrm>
            <a:off x="7041823" y="4184292"/>
            <a:ext cx="3893270" cy="276999"/>
          </a:xfrm>
          <a:prstGeom prst="rect">
            <a:avLst/>
          </a:prstGeom>
          <a:noFill/>
        </p:spPr>
        <p:txBody>
          <a:bodyPr wrap="square" rtlCol="0">
            <a:spAutoFit/>
          </a:bodyPr>
          <a:lstStyle/>
          <a:p>
            <a:r>
              <a:rPr lang="en-US" altLang="ko-KR" sz="1200" dirty="0">
                <a:solidFill>
                  <a:schemeClr val="bg1">
                    <a:lumMod val="50000"/>
                  </a:schemeClr>
                </a:solidFill>
              </a:rPr>
              <a:t>…</a:t>
            </a:r>
            <a:endParaRPr lang="ko-KR" altLang="en-US" sz="1200" dirty="0">
              <a:solidFill>
                <a:schemeClr val="bg1">
                  <a:lumMod val="50000"/>
                </a:schemeClr>
              </a:solidFill>
            </a:endParaRPr>
          </a:p>
        </p:txBody>
      </p:sp>
      <p:sp>
        <p:nvSpPr>
          <p:cNvPr id="23" name="TextBox 22"/>
          <p:cNvSpPr txBox="1"/>
          <p:nvPr/>
        </p:nvSpPr>
        <p:spPr>
          <a:xfrm>
            <a:off x="7041823" y="5459981"/>
            <a:ext cx="3893270" cy="276999"/>
          </a:xfrm>
          <a:prstGeom prst="rect">
            <a:avLst/>
          </a:prstGeom>
          <a:noFill/>
        </p:spPr>
        <p:txBody>
          <a:bodyPr wrap="square" rtlCol="0">
            <a:spAutoFit/>
          </a:bodyPr>
          <a:lstStyle/>
          <a:p>
            <a:r>
              <a:rPr lang="en-US" altLang="ko-KR" sz="1200" dirty="0">
                <a:solidFill>
                  <a:schemeClr val="bg1">
                    <a:lumMod val="50000"/>
                  </a:schemeClr>
                </a:solidFill>
              </a:rPr>
              <a:t>Take </a:t>
            </a:r>
            <a:r>
              <a:rPr lang="en-US" altLang="ko-KR" sz="1200" dirty="0" err="1">
                <a:solidFill>
                  <a:schemeClr val="bg1">
                    <a:lumMod val="50000"/>
                  </a:schemeClr>
                </a:solidFill>
              </a:rPr>
              <a:t>aways</a:t>
            </a:r>
            <a:endParaRPr lang="ko-KR" altLang="en-US" sz="1200" dirty="0">
              <a:solidFill>
                <a:schemeClr val="bg1">
                  <a:lumMod val="50000"/>
                </a:schemeClr>
              </a:solidFill>
            </a:endParaRPr>
          </a:p>
        </p:txBody>
      </p:sp>
      <p:sp>
        <p:nvSpPr>
          <p:cNvPr id="2" name="슬라이드 번호 개체 틀 1"/>
          <p:cNvSpPr>
            <a:spLocks noGrp="1"/>
          </p:cNvSpPr>
          <p:nvPr>
            <p:ph type="sldNum" sz="quarter" idx="12"/>
          </p:nvPr>
        </p:nvSpPr>
        <p:spPr/>
        <p:txBody>
          <a:bodyPr/>
          <a:lstStyle/>
          <a:p>
            <a:fld id="{AD68BFA4-A7DE-4C49-BCEC-B3A47435A975}" type="slidenum">
              <a:rPr lang="ko-KR" altLang="en-US" smtClean="0"/>
              <a:t>2</a:t>
            </a:fld>
            <a:endParaRPr lang="ko-KR" altLang="en-US"/>
          </a:p>
        </p:txBody>
      </p:sp>
    </p:spTree>
    <p:extLst>
      <p:ext uri="{BB962C8B-B14F-4D97-AF65-F5344CB8AC3E}">
        <p14:creationId xmlns:p14="http://schemas.microsoft.com/office/powerpoint/2010/main" val="31075237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직사각형 6"/>
          <p:cNvSpPr/>
          <p:nvPr/>
        </p:nvSpPr>
        <p:spPr>
          <a:xfrm>
            <a:off x="0" y="0"/>
            <a:ext cx="5326144" cy="685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rgbClr val="404040"/>
              </a:solidFill>
            </a:endParaRPr>
          </a:p>
        </p:txBody>
      </p:sp>
      <p:sp>
        <p:nvSpPr>
          <p:cNvPr id="8" name="TextBox 7"/>
          <p:cNvSpPr txBox="1"/>
          <p:nvPr/>
        </p:nvSpPr>
        <p:spPr>
          <a:xfrm>
            <a:off x="1102936" y="2855010"/>
            <a:ext cx="3120272" cy="646331"/>
          </a:xfrm>
          <a:prstGeom prst="rect">
            <a:avLst/>
          </a:prstGeom>
          <a:noFill/>
        </p:spPr>
        <p:txBody>
          <a:bodyPr wrap="square" rtlCol="0">
            <a:spAutoFit/>
          </a:bodyPr>
          <a:lstStyle/>
          <a:p>
            <a:pPr algn="ctr"/>
            <a:r>
              <a:rPr lang="en-US" altLang="ko-KR" sz="3600" dirty="0">
                <a:solidFill>
                  <a:schemeClr val="bg1"/>
                </a:solidFill>
                <a:effectLst>
                  <a:outerShdw blurRad="38100" dist="38100" dir="2700000" algn="tl">
                    <a:srgbClr val="000000">
                      <a:alpha val="43137"/>
                    </a:srgbClr>
                  </a:outerShdw>
                </a:effectLst>
                <a:latin typeface="Bahnschrift SemiBold Condensed" panose="020B0502040204020203" pitchFamily="34" charset="0"/>
              </a:rPr>
              <a:t>CONTENTS</a:t>
            </a:r>
            <a:endParaRPr lang="ko-KR" altLang="en-US" sz="3600" dirty="0">
              <a:solidFill>
                <a:schemeClr val="bg1"/>
              </a:solidFill>
              <a:effectLst>
                <a:outerShdw blurRad="38100" dist="38100" dir="2700000" algn="tl">
                  <a:srgbClr val="000000">
                    <a:alpha val="43137"/>
                  </a:srgbClr>
                </a:outerShdw>
              </a:effectLst>
              <a:latin typeface="Bahnschrift SemiBold Condensed" panose="020B0502040204020203" pitchFamily="34" charset="0"/>
            </a:endParaRPr>
          </a:p>
        </p:txBody>
      </p:sp>
      <p:cxnSp>
        <p:nvCxnSpPr>
          <p:cNvPr id="11" name="직선 연결선 10"/>
          <p:cNvCxnSpPr/>
          <p:nvPr/>
        </p:nvCxnSpPr>
        <p:spPr>
          <a:xfrm>
            <a:off x="1310325" y="2853698"/>
            <a:ext cx="1611984"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 name="직선 연결선 11"/>
          <p:cNvCxnSpPr/>
          <p:nvPr/>
        </p:nvCxnSpPr>
        <p:spPr>
          <a:xfrm>
            <a:off x="2611224" y="3501341"/>
            <a:ext cx="1611984"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7041823" y="3781015"/>
            <a:ext cx="4988244" cy="830997"/>
          </a:xfrm>
          <a:prstGeom prst="rect">
            <a:avLst/>
          </a:prstGeom>
          <a:noFill/>
        </p:spPr>
        <p:txBody>
          <a:bodyPr wrap="square" rtlCol="0">
            <a:spAutoFit/>
          </a:bodyPr>
          <a:lstStyle/>
          <a:p>
            <a:r>
              <a:rPr lang="en-US" altLang="ko-KR" sz="2400" dirty="0">
                <a:solidFill>
                  <a:schemeClr val="tx1">
                    <a:lumMod val="75000"/>
                    <a:lumOff val="25000"/>
                  </a:schemeClr>
                </a:solidFill>
              </a:rPr>
              <a:t>Attacks on specific sensor network protocols and Countermeasures</a:t>
            </a:r>
            <a:endParaRPr lang="ko-KR" altLang="en-US" sz="2400" dirty="0">
              <a:solidFill>
                <a:schemeClr val="tx1">
                  <a:lumMod val="75000"/>
                  <a:lumOff val="25000"/>
                </a:schemeClr>
              </a:solidFill>
            </a:endParaRPr>
          </a:p>
        </p:txBody>
      </p:sp>
      <p:sp>
        <p:nvSpPr>
          <p:cNvPr id="17" name="TextBox 16"/>
          <p:cNvSpPr txBox="1"/>
          <p:nvPr/>
        </p:nvSpPr>
        <p:spPr>
          <a:xfrm>
            <a:off x="5825766" y="3596349"/>
            <a:ext cx="1216057" cy="1107996"/>
          </a:xfrm>
          <a:prstGeom prst="rect">
            <a:avLst/>
          </a:prstGeom>
          <a:noFill/>
        </p:spPr>
        <p:txBody>
          <a:bodyPr wrap="square" rtlCol="0">
            <a:spAutoFit/>
          </a:bodyPr>
          <a:lstStyle/>
          <a:p>
            <a:r>
              <a:rPr lang="en-US" altLang="ko-KR" sz="6600" dirty="0">
                <a:solidFill>
                  <a:schemeClr val="tx1">
                    <a:lumMod val="75000"/>
                    <a:lumOff val="25000"/>
                  </a:schemeClr>
                </a:solidFill>
                <a:effectLst>
                  <a:outerShdw blurRad="38100" dist="38100" dir="2700000" algn="tl">
                    <a:srgbClr val="000000">
                      <a:alpha val="43137"/>
                    </a:srgbClr>
                  </a:outerShdw>
                </a:effectLst>
              </a:rPr>
              <a:t>03</a:t>
            </a:r>
            <a:endParaRPr lang="ko-KR" altLang="en-US" sz="6600" dirty="0">
              <a:solidFill>
                <a:schemeClr val="tx1">
                  <a:lumMod val="75000"/>
                  <a:lumOff val="25000"/>
                </a:schemeClr>
              </a:solidFill>
              <a:effectLst>
                <a:outerShdw blurRad="38100" dist="38100" dir="2700000" algn="tl">
                  <a:srgbClr val="000000">
                    <a:alpha val="43137"/>
                  </a:srgbClr>
                </a:outerShdw>
              </a:effectLst>
            </a:endParaRPr>
          </a:p>
        </p:txBody>
      </p:sp>
      <p:sp>
        <p:nvSpPr>
          <p:cNvPr id="2" name="슬라이드 번호 개체 틀 1"/>
          <p:cNvSpPr>
            <a:spLocks noGrp="1"/>
          </p:cNvSpPr>
          <p:nvPr>
            <p:ph type="sldNum" sz="quarter" idx="12"/>
          </p:nvPr>
        </p:nvSpPr>
        <p:spPr/>
        <p:txBody>
          <a:bodyPr/>
          <a:lstStyle/>
          <a:p>
            <a:fld id="{AD68BFA4-A7DE-4C49-BCEC-B3A47435A975}" type="slidenum">
              <a:rPr lang="ko-KR" altLang="en-US" smtClean="0"/>
              <a:t>20</a:t>
            </a:fld>
            <a:endParaRPr lang="ko-KR" altLang="en-US"/>
          </a:p>
        </p:txBody>
      </p:sp>
      <p:pic>
        <p:nvPicPr>
          <p:cNvPr id="4" name="그림 3">
            <a:extLst>
              <a:ext uri="{FF2B5EF4-FFF2-40B4-BE49-F238E27FC236}">
                <a16:creationId xmlns:a16="http://schemas.microsoft.com/office/drawing/2014/main" id="{02FDFBB1-B1F0-4429-BC47-E123A8CAB5F9}"/>
              </a:ext>
            </a:extLst>
          </p:cNvPr>
          <p:cNvPicPr>
            <a:picLocks noChangeAspect="1"/>
          </p:cNvPicPr>
          <p:nvPr/>
        </p:nvPicPr>
        <p:blipFill>
          <a:blip r:embed="rId3">
            <a:lum bright="70000" contrast="-70000"/>
          </a:blip>
          <a:stretch>
            <a:fillRect/>
          </a:stretch>
        </p:blipFill>
        <p:spPr>
          <a:xfrm>
            <a:off x="5439265" y="801769"/>
            <a:ext cx="6309907" cy="3139712"/>
          </a:xfrm>
          <a:prstGeom prst="rect">
            <a:avLst/>
          </a:prstGeom>
        </p:spPr>
      </p:pic>
      <p:pic>
        <p:nvPicPr>
          <p:cNvPr id="5" name="그림 4">
            <a:extLst>
              <a:ext uri="{FF2B5EF4-FFF2-40B4-BE49-F238E27FC236}">
                <a16:creationId xmlns:a16="http://schemas.microsoft.com/office/drawing/2014/main" id="{FD64AE72-126C-4553-BB00-192FCBAAC1CF}"/>
              </a:ext>
            </a:extLst>
          </p:cNvPr>
          <p:cNvPicPr>
            <a:picLocks noChangeAspect="1"/>
          </p:cNvPicPr>
          <p:nvPr/>
        </p:nvPicPr>
        <p:blipFill>
          <a:blip r:embed="rId4">
            <a:lum bright="70000" contrast="-70000"/>
          </a:blip>
          <a:stretch>
            <a:fillRect/>
          </a:stretch>
        </p:blipFill>
        <p:spPr>
          <a:xfrm>
            <a:off x="5439265" y="4612012"/>
            <a:ext cx="5541744" cy="1853345"/>
          </a:xfrm>
          <a:prstGeom prst="rect">
            <a:avLst/>
          </a:prstGeom>
        </p:spPr>
      </p:pic>
    </p:spTree>
    <p:extLst>
      <p:ext uri="{BB962C8B-B14F-4D97-AF65-F5344CB8AC3E}">
        <p14:creationId xmlns:p14="http://schemas.microsoft.com/office/powerpoint/2010/main" val="15618060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번호 개체 틀 1">
            <a:extLst>
              <a:ext uri="{FF2B5EF4-FFF2-40B4-BE49-F238E27FC236}">
                <a16:creationId xmlns:a16="http://schemas.microsoft.com/office/drawing/2014/main" id="{79AE2DB2-9F98-4864-9758-5EBB839C8E6D}"/>
              </a:ext>
            </a:extLst>
          </p:cNvPr>
          <p:cNvSpPr>
            <a:spLocks noGrp="1"/>
          </p:cNvSpPr>
          <p:nvPr>
            <p:ph type="sldNum" sz="quarter" idx="12"/>
          </p:nvPr>
        </p:nvSpPr>
        <p:spPr/>
        <p:txBody>
          <a:bodyPr/>
          <a:lstStyle/>
          <a:p>
            <a:fld id="{AD68BFA4-A7DE-4C49-BCEC-B3A47435A975}" type="slidenum">
              <a:rPr lang="ko-KR" altLang="en-US" smtClean="0"/>
              <a:t>21</a:t>
            </a:fld>
            <a:endParaRPr lang="ko-KR" altLang="en-US"/>
          </a:p>
        </p:txBody>
      </p:sp>
      <p:sp>
        <p:nvSpPr>
          <p:cNvPr id="3" name="제목 1">
            <a:extLst>
              <a:ext uri="{FF2B5EF4-FFF2-40B4-BE49-F238E27FC236}">
                <a16:creationId xmlns:a16="http://schemas.microsoft.com/office/drawing/2014/main" id="{68491FAA-2F0D-4711-89F9-C80BF8D42511}"/>
              </a:ext>
            </a:extLst>
          </p:cNvPr>
          <p:cNvSpPr txBox="1">
            <a:spLocks/>
          </p:cNvSpPr>
          <p:nvPr/>
        </p:nvSpPr>
        <p:spPr>
          <a:xfrm>
            <a:off x="1238679" y="2936652"/>
            <a:ext cx="10370281" cy="720000"/>
          </a:xfrm>
          <a:prstGeom prst="rect">
            <a:avLst/>
          </a:prstGeom>
        </p:spPr>
        <p:txBody>
          <a:bodyPr>
            <a:noAutofit/>
          </a:bodyPr>
          <a:lstStyle>
            <a:lvl1pPr algn="l" defTabSz="914400" rtl="0" eaLnBrk="1" latinLnBrk="1" hangingPunct="1">
              <a:lnSpc>
                <a:spcPct val="90000"/>
              </a:lnSpc>
              <a:spcBef>
                <a:spcPct val="0"/>
              </a:spcBef>
              <a:buNone/>
              <a:defRPr sz="4000" b="1" kern="1200">
                <a:solidFill>
                  <a:schemeClr val="tx1"/>
                </a:solidFill>
                <a:latin typeface="+mj-lt"/>
                <a:ea typeface="+mj-ea"/>
                <a:cs typeface="+mj-cs"/>
              </a:defRPr>
            </a:lvl1pPr>
          </a:lstStyle>
          <a:p>
            <a:r>
              <a:rPr lang="en-US" altLang="ko-KR" sz="3600" dirty="0"/>
              <a:t>Attacks on specific sensor network protocols</a:t>
            </a:r>
            <a:endParaRPr lang="ko-KR" altLang="en-US" sz="3600" dirty="0"/>
          </a:p>
        </p:txBody>
      </p:sp>
    </p:spTree>
    <p:extLst>
      <p:ext uri="{BB962C8B-B14F-4D97-AF65-F5344CB8AC3E}">
        <p14:creationId xmlns:p14="http://schemas.microsoft.com/office/powerpoint/2010/main" val="42383322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348344" y="260364"/>
            <a:ext cx="9818006" cy="720000"/>
          </a:xfrm>
        </p:spPr>
        <p:txBody>
          <a:bodyPr>
            <a:noAutofit/>
          </a:bodyPr>
          <a:lstStyle/>
          <a:p>
            <a:r>
              <a:rPr lang="en-US" altLang="ko-KR" sz="3200" dirty="0"/>
              <a:t>Attacks on specific sensor network protocols</a:t>
            </a:r>
            <a:endParaRPr lang="ko-KR" altLang="en-US" sz="3200" dirty="0"/>
          </a:p>
        </p:txBody>
      </p:sp>
      <p:sp>
        <p:nvSpPr>
          <p:cNvPr id="3" name="내용 개체 틀 2"/>
          <p:cNvSpPr>
            <a:spLocks noGrp="1"/>
          </p:cNvSpPr>
          <p:nvPr>
            <p:ph idx="1"/>
          </p:nvPr>
        </p:nvSpPr>
        <p:spPr>
          <a:xfrm>
            <a:off x="255806" y="1275200"/>
            <a:ext cx="11514853" cy="5206281"/>
          </a:xfrm>
        </p:spPr>
        <p:txBody>
          <a:bodyPr>
            <a:normAutofit/>
          </a:bodyPr>
          <a:lstStyle/>
          <a:p>
            <a:r>
              <a:rPr lang="en-US" altLang="ko-KR" dirty="0" err="1"/>
              <a:t>TinyOS</a:t>
            </a:r>
            <a:r>
              <a:rPr lang="en-US" altLang="ko-KR" dirty="0"/>
              <a:t> Beaconing</a:t>
            </a:r>
          </a:p>
          <a:p>
            <a:r>
              <a:rPr lang="en-US" altLang="ko-KR" b="1" dirty="0" err="1"/>
              <a:t>TinyOS</a:t>
            </a:r>
            <a:r>
              <a:rPr lang="en-US" altLang="ko-KR" b="1" dirty="0"/>
              <a:t>:</a:t>
            </a:r>
          </a:p>
          <a:p>
            <a:pPr lvl="1"/>
            <a:r>
              <a:rPr lang="en-US" altLang="ko-KR" dirty="0"/>
              <a:t>Lightweight, Event-Driven OS for Sensor Network</a:t>
            </a:r>
          </a:p>
          <a:p>
            <a:pPr lvl="1"/>
            <a:r>
              <a:rPr lang="en-US" altLang="ko-KR" dirty="0"/>
              <a:t>Under developed at UC Berkeley</a:t>
            </a:r>
          </a:p>
          <a:p>
            <a:pPr lvl="1"/>
            <a:endParaRPr lang="en-US" altLang="ko-KR" dirty="0"/>
          </a:p>
          <a:p>
            <a:pPr lvl="1"/>
            <a:endParaRPr lang="en-US" altLang="ko-KR" dirty="0"/>
          </a:p>
        </p:txBody>
      </p:sp>
      <p:sp>
        <p:nvSpPr>
          <p:cNvPr id="4" name="날짜 개체 틀 3"/>
          <p:cNvSpPr>
            <a:spLocks noGrp="1"/>
          </p:cNvSpPr>
          <p:nvPr>
            <p:ph type="dt" sz="half" idx="10"/>
          </p:nvPr>
        </p:nvSpPr>
        <p:spPr/>
        <p:txBody>
          <a:bodyPr/>
          <a:lstStyle/>
          <a:p>
            <a:fld id="{89CCCAEA-CCB0-4848-9971-CD72AA5B9D6E}" type="datetime1">
              <a:rPr lang="ko-KR" altLang="en-US" smtClean="0"/>
              <a:pPr/>
              <a:t>2020-11-17</a:t>
            </a:fld>
            <a:endParaRPr lang="ko-KR" altLang="en-US" dirty="0"/>
          </a:p>
        </p:txBody>
      </p:sp>
      <p:sp>
        <p:nvSpPr>
          <p:cNvPr id="5" name="슬라이드 번호 개체 틀 4"/>
          <p:cNvSpPr>
            <a:spLocks noGrp="1"/>
          </p:cNvSpPr>
          <p:nvPr>
            <p:ph type="sldNum" sz="quarter" idx="12"/>
          </p:nvPr>
        </p:nvSpPr>
        <p:spPr/>
        <p:txBody>
          <a:bodyPr/>
          <a:lstStyle/>
          <a:p>
            <a:fld id="{AD68BFA4-A7DE-4C49-BCEC-B3A47435A975}" type="slidenum">
              <a:rPr lang="ko-KR" altLang="en-US" smtClean="0"/>
              <a:t>22</a:t>
            </a:fld>
            <a:endParaRPr lang="ko-KR" altLang="en-US"/>
          </a:p>
        </p:txBody>
      </p:sp>
      <p:pic>
        <p:nvPicPr>
          <p:cNvPr id="1026" name="Picture 2" descr="Tos-jwall.jpg">
            <a:extLst>
              <a:ext uri="{FF2B5EF4-FFF2-40B4-BE49-F238E27FC236}">
                <a16:creationId xmlns:a16="http://schemas.microsoft.com/office/drawing/2014/main" id="{9BFB365E-0EBF-4B9B-A5F0-C6AC2E633B5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64497" y="4051880"/>
            <a:ext cx="4003072" cy="15309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35366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348344" y="260364"/>
            <a:ext cx="9818006" cy="720000"/>
          </a:xfrm>
        </p:spPr>
        <p:txBody>
          <a:bodyPr>
            <a:noAutofit/>
          </a:bodyPr>
          <a:lstStyle/>
          <a:p>
            <a:r>
              <a:rPr lang="en-US" altLang="ko-KR" sz="4400" dirty="0" err="1"/>
              <a:t>TinyOS</a:t>
            </a:r>
            <a:endParaRPr lang="ko-KR" altLang="en-US" sz="4400" dirty="0"/>
          </a:p>
        </p:txBody>
      </p:sp>
      <p:sp>
        <p:nvSpPr>
          <p:cNvPr id="3" name="내용 개체 틀 2"/>
          <p:cNvSpPr>
            <a:spLocks noGrp="1"/>
          </p:cNvSpPr>
          <p:nvPr>
            <p:ph idx="1"/>
          </p:nvPr>
        </p:nvSpPr>
        <p:spPr>
          <a:xfrm>
            <a:off x="255806" y="1275200"/>
            <a:ext cx="11514853" cy="5206281"/>
          </a:xfrm>
        </p:spPr>
        <p:txBody>
          <a:bodyPr>
            <a:normAutofit/>
          </a:bodyPr>
          <a:lstStyle/>
          <a:p>
            <a:r>
              <a:rPr lang="en-US" altLang="ko-KR" u="sng" dirty="0"/>
              <a:t>Basic </a:t>
            </a:r>
            <a:r>
              <a:rPr lang="en-US" altLang="ko-KR" u="sng" dirty="0" err="1"/>
              <a:t>TinyOS</a:t>
            </a:r>
            <a:r>
              <a:rPr lang="en-US" altLang="ko-KR" u="sng" dirty="0"/>
              <a:t> Beaconing protocol</a:t>
            </a:r>
          </a:p>
          <a:p>
            <a:pPr>
              <a:buFont typeface="Wingdings" panose="05000000000000000000" pitchFamily="2" charset="2"/>
              <a:buChar char="Ø"/>
            </a:pPr>
            <a:r>
              <a:rPr lang="en-US" altLang="ko-KR" dirty="0"/>
              <a:t>Base Station is the final destination of all data packets</a:t>
            </a:r>
          </a:p>
          <a:p>
            <a:pPr lvl="1"/>
            <a:endParaRPr lang="en-US" altLang="ko-KR" dirty="0"/>
          </a:p>
          <a:p>
            <a:pPr lvl="1"/>
            <a:endParaRPr lang="en-US" altLang="ko-KR" dirty="0"/>
          </a:p>
        </p:txBody>
      </p:sp>
      <p:sp>
        <p:nvSpPr>
          <p:cNvPr id="4" name="날짜 개체 틀 3"/>
          <p:cNvSpPr>
            <a:spLocks noGrp="1"/>
          </p:cNvSpPr>
          <p:nvPr>
            <p:ph type="dt" sz="half" idx="10"/>
          </p:nvPr>
        </p:nvSpPr>
        <p:spPr/>
        <p:txBody>
          <a:bodyPr/>
          <a:lstStyle/>
          <a:p>
            <a:fld id="{89CCCAEA-CCB0-4848-9971-CD72AA5B9D6E}" type="datetime1">
              <a:rPr lang="ko-KR" altLang="en-US" smtClean="0"/>
              <a:pPr/>
              <a:t>2020-11-17</a:t>
            </a:fld>
            <a:endParaRPr lang="ko-KR" altLang="en-US" dirty="0"/>
          </a:p>
        </p:txBody>
      </p:sp>
      <p:sp>
        <p:nvSpPr>
          <p:cNvPr id="5" name="슬라이드 번호 개체 틀 4"/>
          <p:cNvSpPr>
            <a:spLocks noGrp="1"/>
          </p:cNvSpPr>
          <p:nvPr>
            <p:ph type="sldNum" sz="quarter" idx="12"/>
          </p:nvPr>
        </p:nvSpPr>
        <p:spPr/>
        <p:txBody>
          <a:bodyPr/>
          <a:lstStyle/>
          <a:p>
            <a:fld id="{AD68BFA4-A7DE-4C49-BCEC-B3A47435A975}" type="slidenum">
              <a:rPr lang="ko-KR" altLang="en-US" smtClean="0"/>
              <a:t>23</a:t>
            </a:fld>
            <a:endParaRPr lang="ko-KR" altLang="en-US"/>
          </a:p>
        </p:txBody>
      </p:sp>
      <p:grpSp>
        <p:nvGrpSpPr>
          <p:cNvPr id="9" name="그룹 8">
            <a:extLst>
              <a:ext uri="{FF2B5EF4-FFF2-40B4-BE49-F238E27FC236}">
                <a16:creationId xmlns:a16="http://schemas.microsoft.com/office/drawing/2014/main" id="{B5B933C0-2354-495F-8D39-1A99BE842049}"/>
              </a:ext>
            </a:extLst>
          </p:cNvPr>
          <p:cNvGrpSpPr/>
          <p:nvPr/>
        </p:nvGrpSpPr>
        <p:grpSpPr>
          <a:xfrm>
            <a:off x="4303515" y="3787837"/>
            <a:ext cx="3231391" cy="2669728"/>
            <a:chOff x="3762094" y="2826934"/>
            <a:chExt cx="3231391" cy="2669728"/>
          </a:xfrm>
        </p:grpSpPr>
        <p:pic>
          <p:nvPicPr>
            <p:cNvPr id="7" name="그래픽 6" descr="셀 타워">
              <a:extLst>
                <a:ext uri="{FF2B5EF4-FFF2-40B4-BE49-F238E27FC236}">
                  <a16:creationId xmlns:a16="http://schemas.microsoft.com/office/drawing/2014/main" id="{60BEF8EB-D8B7-43EE-8CE5-FA31FF20776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853454" y="3341091"/>
              <a:ext cx="914400" cy="914400"/>
            </a:xfrm>
            <a:prstGeom prst="rect">
              <a:avLst/>
            </a:prstGeom>
          </p:spPr>
        </p:pic>
        <p:sp>
          <p:nvSpPr>
            <p:cNvPr id="8" name="타원 7">
              <a:extLst>
                <a:ext uri="{FF2B5EF4-FFF2-40B4-BE49-F238E27FC236}">
                  <a16:creationId xmlns:a16="http://schemas.microsoft.com/office/drawing/2014/main" id="{ED7E15F2-32C9-4963-91EA-7B067EB88405}"/>
                </a:ext>
              </a:extLst>
            </p:cNvPr>
            <p:cNvSpPr/>
            <p:nvPr/>
          </p:nvSpPr>
          <p:spPr>
            <a:xfrm>
              <a:off x="3762094" y="4365545"/>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0" name="타원 9">
              <a:extLst>
                <a:ext uri="{FF2B5EF4-FFF2-40B4-BE49-F238E27FC236}">
                  <a16:creationId xmlns:a16="http://schemas.microsoft.com/office/drawing/2014/main" id="{BF3071CA-286B-4281-A962-FADFFBCD9D99}"/>
                </a:ext>
              </a:extLst>
            </p:cNvPr>
            <p:cNvSpPr/>
            <p:nvPr/>
          </p:nvSpPr>
          <p:spPr>
            <a:xfrm>
              <a:off x="4470436" y="4127315"/>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1" name="타원 10">
              <a:extLst>
                <a:ext uri="{FF2B5EF4-FFF2-40B4-BE49-F238E27FC236}">
                  <a16:creationId xmlns:a16="http://schemas.microsoft.com/office/drawing/2014/main" id="{03B0EE60-2A8D-4D2D-8E9C-058163C22DD1}"/>
                </a:ext>
              </a:extLst>
            </p:cNvPr>
            <p:cNvSpPr/>
            <p:nvPr/>
          </p:nvSpPr>
          <p:spPr>
            <a:xfrm>
              <a:off x="5887121" y="4383667"/>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2" name="타원 11">
              <a:extLst>
                <a:ext uri="{FF2B5EF4-FFF2-40B4-BE49-F238E27FC236}">
                  <a16:creationId xmlns:a16="http://schemas.microsoft.com/office/drawing/2014/main" id="{A973AA21-AA14-47DC-B6CE-5D834FD37E72}"/>
                </a:ext>
              </a:extLst>
            </p:cNvPr>
            <p:cNvSpPr/>
            <p:nvPr/>
          </p:nvSpPr>
          <p:spPr>
            <a:xfrm>
              <a:off x="5432247" y="2844745"/>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3" name="타원 12">
              <a:extLst>
                <a:ext uri="{FF2B5EF4-FFF2-40B4-BE49-F238E27FC236}">
                  <a16:creationId xmlns:a16="http://schemas.microsoft.com/office/drawing/2014/main" id="{6DBA0BFB-1151-4B25-9460-2EFD06184B4D}"/>
                </a:ext>
              </a:extLst>
            </p:cNvPr>
            <p:cNvSpPr/>
            <p:nvPr/>
          </p:nvSpPr>
          <p:spPr>
            <a:xfrm>
              <a:off x="5679466" y="5240310"/>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4" name="타원 13">
              <a:extLst>
                <a:ext uri="{FF2B5EF4-FFF2-40B4-BE49-F238E27FC236}">
                  <a16:creationId xmlns:a16="http://schemas.microsoft.com/office/drawing/2014/main" id="{A38C20B2-0DE0-49B8-B573-B84573A6EE51}"/>
                </a:ext>
              </a:extLst>
            </p:cNvPr>
            <p:cNvSpPr/>
            <p:nvPr/>
          </p:nvSpPr>
          <p:spPr>
            <a:xfrm>
              <a:off x="6746266" y="4803163"/>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5" name="타원 14">
              <a:extLst>
                <a:ext uri="{FF2B5EF4-FFF2-40B4-BE49-F238E27FC236}">
                  <a16:creationId xmlns:a16="http://schemas.microsoft.com/office/drawing/2014/main" id="{4E9DA490-F616-4749-BCA8-075188F78BA5}"/>
                </a:ext>
              </a:extLst>
            </p:cNvPr>
            <p:cNvSpPr/>
            <p:nvPr/>
          </p:nvSpPr>
          <p:spPr>
            <a:xfrm>
              <a:off x="6601730" y="2826934"/>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sp>
        <p:nvSpPr>
          <p:cNvPr id="17" name="TextBox 16">
            <a:extLst>
              <a:ext uri="{FF2B5EF4-FFF2-40B4-BE49-F238E27FC236}">
                <a16:creationId xmlns:a16="http://schemas.microsoft.com/office/drawing/2014/main" id="{DBDBC658-5476-4E94-9C9F-A26FE2D13C04}"/>
              </a:ext>
            </a:extLst>
          </p:cNvPr>
          <p:cNvSpPr txBox="1"/>
          <p:nvPr/>
        </p:nvSpPr>
        <p:spPr>
          <a:xfrm>
            <a:off x="6228751" y="4559773"/>
            <a:ext cx="914400" cy="584775"/>
          </a:xfrm>
          <a:prstGeom prst="rect">
            <a:avLst/>
          </a:prstGeom>
          <a:noFill/>
        </p:spPr>
        <p:txBody>
          <a:bodyPr wrap="square" rtlCol="0">
            <a:spAutoFit/>
          </a:bodyPr>
          <a:lstStyle/>
          <a:p>
            <a:r>
              <a:rPr lang="en-US" altLang="ko-KR" sz="1600" dirty="0"/>
              <a:t>Base Station</a:t>
            </a:r>
            <a:endParaRPr lang="ko-KR" altLang="en-US" sz="1600" dirty="0"/>
          </a:p>
        </p:txBody>
      </p:sp>
    </p:spTree>
    <p:extLst>
      <p:ext uri="{BB962C8B-B14F-4D97-AF65-F5344CB8AC3E}">
        <p14:creationId xmlns:p14="http://schemas.microsoft.com/office/powerpoint/2010/main" val="9791364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348344" y="260364"/>
            <a:ext cx="9818006" cy="720000"/>
          </a:xfrm>
        </p:spPr>
        <p:txBody>
          <a:bodyPr>
            <a:noAutofit/>
          </a:bodyPr>
          <a:lstStyle/>
          <a:p>
            <a:r>
              <a:rPr lang="en-US" altLang="ko-KR" sz="4400" dirty="0" err="1"/>
              <a:t>TinyOS</a:t>
            </a:r>
            <a:endParaRPr lang="ko-KR" altLang="en-US" sz="4400" dirty="0"/>
          </a:p>
        </p:txBody>
      </p:sp>
      <p:sp>
        <p:nvSpPr>
          <p:cNvPr id="3" name="내용 개체 틀 2"/>
          <p:cNvSpPr>
            <a:spLocks noGrp="1"/>
          </p:cNvSpPr>
          <p:nvPr>
            <p:ph idx="1"/>
          </p:nvPr>
        </p:nvSpPr>
        <p:spPr>
          <a:xfrm>
            <a:off x="255806" y="1275200"/>
            <a:ext cx="11514853" cy="5206281"/>
          </a:xfrm>
        </p:spPr>
        <p:txBody>
          <a:bodyPr>
            <a:normAutofit/>
          </a:bodyPr>
          <a:lstStyle/>
          <a:p>
            <a:r>
              <a:rPr lang="en-US" altLang="ko-KR" u="sng" dirty="0"/>
              <a:t>Basic </a:t>
            </a:r>
            <a:r>
              <a:rPr lang="en-US" altLang="ko-KR" u="sng" dirty="0" err="1"/>
              <a:t>TinyOS</a:t>
            </a:r>
            <a:r>
              <a:rPr lang="en-US" altLang="ko-KR" u="sng" dirty="0"/>
              <a:t> Beaconing protocol</a:t>
            </a:r>
          </a:p>
          <a:p>
            <a:pPr>
              <a:buFont typeface="Wingdings" panose="05000000000000000000" pitchFamily="2" charset="2"/>
              <a:buChar char="Ø"/>
            </a:pPr>
            <a:r>
              <a:rPr lang="en-US" altLang="ko-KR" dirty="0"/>
              <a:t>Constructs spanning tree rooted at the base station</a:t>
            </a:r>
          </a:p>
          <a:p>
            <a:pPr lvl="1"/>
            <a:endParaRPr lang="en-US" altLang="ko-KR" dirty="0"/>
          </a:p>
        </p:txBody>
      </p:sp>
      <p:sp>
        <p:nvSpPr>
          <p:cNvPr id="4" name="날짜 개체 틀 3"/>
          <p:cNvSpPr>
            <a:spLocks noGrp="1"/>
          </p:cNvSpPr>
          <p:nvPr>
            <p:ph type="dt" sz="half" idx="10"/>
          </p:nvPr>
        </p:nvSpPr>
        <p:spPr/>
        <p:txBody>
          <a:bodyPr/>
          <a:lstStyle/>
          <a:p>
            <a:fld id="{89CCCAEA-CCB0-4848-9971-CD72AA5B9D6E}" type="datetime1">
              <a:rPr lang="ko-KR" altLang="en-US" smtClean="0"/>
              <a:pPr/>
              <a:t>2020-11-17</a:t>
            </a:fld>
            <a:endParaRPr lang="ko-KR" altLang="en-US" dirty="0"/>
          </a:p>
        </p:txBody>
      </p:sp>
      <p:sp>
        <p:nvSpPr>
          <p:cNvPr id="5" name="슬라이드 번호 개체 틀 4"/>
          <p:cNvSpPr>
            <a:spLocks noGrp="1"/>
          </p:cNvSpPr>
          <p:nvPr>
            <p:ph type="sldNum" sz="quarter" idx="12"/>
          </p:nvPr>
        </p:nvSpPr>
        <p:spPr/>
        <p:txBody>
          <a:bodyPr/>
          <a:lstStyle/>
          <a:p>
            <a:fld id="{AD68BFA4-A7DE-4C49-BCEC-B3A47435A975}" type="slidenum">
              <a:rPr lang="ko-KR" altLang="en-US" smtClean="0"/>
              <a:t>24</a:t>
            </a:fld>
            <a:endParaRPr lang="ko-KR" altLang="en-US"/>
          </a:p>
        </p:txBody>
      </p:sp>
      <p:grpSp>
        <p:nvGrpSpPr>
          <p:cNvPr id="9" name="그룹 8">
            <a:extLst>
              <a:ext uri="{FF2B5EF4-FFF2-40B4-BE49-F238E27FC236}">
                <a16:creationId xmlns:a16="http://schemas.microsoft.com/office/drawing/2014/main" id="{B5B933C0-2354-495F-8D39-1A99BE842049}"/>
              </a:ext>
            </a:extLst>
          </p:cNvPr>
          <p:cNvGrpSpPr/>
          <p:nvPr/>
        </p:nvGrpSpPr>
        <p:grpSpPr>
          <a:xfrm>
            <a:off x="5011857" y="3787837"/>
            <a:ext cx="2523049" cy="2669728"/>
            <a:chOff x="4470436" y="2826934"/>
            <a:chExt cx="2523049" cy="2669728"/>
          </a:xfrm>
        </p:grpSpPr>
        <p:pic>
          <p:nvPicPr>
            <p:cNvPr id="7" name="그래픽 6" descr="셀 타워">
              <a:extLst>
                <a:ext uri="{FF2B5EF4-FFF2-40B4-BE49-F238E27FC236}">
                  <a16:creationId xmlns:a16="http://schemas.microsoft.com/office/drawing/2014/main" id="{60BEF8EB-D8B7-43EE-8CE5-FA31FF20776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853454" y="3341091"/>
              <a:ext cx="914400" cy="914400"/>
            </a:xfrm>
            <a:prstGeom prst="rect">
              <a:avLst/>
            </a:prstGeom>
          </p:spPr>
        </p:pic>
        <p:sp>
          <p:nvSpPr>
            <p:cNvPr id="10" name="타원 9">
              <a:extLst>
                <a:ext uri="{FF2B5EF4-FFF2-40B4-BE49-F238E27FC236}">
                  <a16:creationId xmlns:a16="http://schemas.microsoft.com/office/drawing/2014/main" id="{BF3071CA-286B-4281-A962-FADFFBCD9D99}"/>
                </a:ext>
              </a:extLst>
            </p:cNvPr>
            <p:cNvSpPr/>
            <p:nvPr/>
          </p:nvSpPr>
          <p:spPr>
            <a:xfrm>
              <a:off x="4470436" y="4127315"/>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1" name="타원 10">
              <a:extLst>
                <a:ext uri="{FF2B5EF4-FFF2-40B4-BE49-F238E27FC236}">
                  <a16:creationId xmlns:a16="http://schemas.microsoft.com/office/drawing/2014/main" id="{03B0EE60-2A8D-4D2D-8E9C-058163C22DD1}"/>
                </a:ext>
              </a:extLst>
            </p:cNvPr>
            <p:cNvSpPr/>
            <p:nvPr/>
          </p:nvSpPr>
          <p:spPr>
            <a:xfrm>
              <a:off x="5887121" y="4383667"/>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2" name="타원 11">
              <a:extLst>
                <a:ext uri="{FF2B5EF4-FFF2-40B4-BE49-F238E27FC236}">
                  <a16:creationId xmlns:a16="http://schemas.microsoft.com/office/drawing/2014/main" id="{A973AA21-AA14-47DC-B6CE-5D834FD37E72}"/>
                </a:ext>
              </a:extLst>
            </p:cNvPr>
            <p:cNvSpPr/>
            <p:nvPr/>
          </p:nvSpPr>
          <p:spPr>
            <a:xfrm>
              <a:off x="5432247" y="2844745"/>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3" name="타원 12">
              <a:extLst>
                <a:ext uri="{FF2B5EF4-FFF2-40B4-BE49-F238E27FC236}">
                  <a16:creationId xmlns:a16="http://schemas.microsoft.com/office/drawing/2014/main" id="{6DBA0BFB-1151-4B25-9460-2EFD06184B4D}"/>
                </a:ext>
              </a:extLst>
            </p:cNvPr>
            <p:cNvSpPr/>
            <p:nvPr/>
          </p:nvSpPr>
          <p:spPr>
            <a:xfrm>
              <a:off x="5679466" y="5240310"/>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4" name="타원 13">
              <a:extLst>
                <a:ext uri="{FF2B5EF4-FFF2-40B4-BE49-F238E27FC236}">
                  <a16:creationId xmlns:a16="http://schemas.microsoft.com/office/drawing/2014/main" id="{A38C20B2-0DE0-49B8-B573-B84573A6EE51}"/>
                </a:ext>
              </a:extLst>
            </p:cNvPr>
            <p:cNvSpPr/>
            <p:nvPr/>
          </p:nvSpPr>
          <p:spPr>
            <a:xfrm>
              <a:off x="6746266" y="4803163"/>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5" name="타원 14">
              <a:extLst>
                <a:ext uri="{FF2B5EF4-FFF2-40B4-BE49-F238E27FC236}">
                  <a16:creationId xmlns:a16="http://schemas.microsoft.com/office/drawing/2014/main" id="{4E9DA490-F616-4749-BCA8-075188F78BA5}"/>
                </a:ext>
              </a:extLst>
            </p:cNvPr>
            <p:cNvSpPr/>
            <p:nvPr/>
          </p:nvSpPr>
          <p:spPr>
            <a:xfrm>
              <a:off x="6601730" y="2826934"/>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sp>
        <p:nvSpPr>
          <p:cNvPr id="16" name="타원 15">
            <a:extLst>
              <a:ext uri="{FF2B5EF4-FFF2-40B4-BE49-F238E27FC236}">
                <a16:creationId xmlns:a16="http://schemas.microsoft.com/office/drawing/2014/main" id="{E93F6BDF-235F-47CC-A20F-7478A756F8C0}"/>
              </a:ext>
            </a:extLst>
          </p:cNvPr>
          <p:cNvSpPr/>
          <p:nvPr/>
        </p:nvSpPr>
        <p:spPr>
          <a:xfrm>
            <a:off x="4303515" y="5326448"/>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10615060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348344" y="260364"/>
            <a:ext cx="9818006" cy="720000"/>
          </a:xfrm>
        </p:spPr>
        <p:txBody>
          <a:bodyPr>
            <a:noAutofit/>
          </a:bodyPr>
          <a:lstStyle/>
          <a:p>
            <a:r>
              <a:rPr lang="en-US" altLang="ko-KR" sz="4400" dirty="0" err="1">
                <a:solidFill>
                  <a:prstClr val="black"/>
                </a:solidFill>
              </a:rPr>
              <a:t>TinyOS</a:t>
            </a:r>
            <a:endParaRPr lang="ko-KR" altLang="en-US" sz="3200" dirty="0"/>
          </a:p>
        </p:txBody>
      </p:sp>
      <p:sp>
        <p:nvSpPr>
          <p:cNvPr id="3" name="내용 개체 틀 2"/>
          <p:cNvSpPr>
            <a:spLocks noGrp="1"/>
          </p:cNvSpPr>
          <p:nvPr>
            <p:ph idx="1"/>
          </p:nvPr>
        </p:nvSpPr>
        <p:spPr>
          <a:xfrm>
            <a:off x="255806" y="1275200"/>
            <a:ext cx="11514853" cy="5206281"/>
          </a:xfrm>
        </p:spPr>
        <p:txBody>
          <a:bodyPr>
            <a:normAutofit/>
          </a:bodyPr>
          <a:lstStyle/>
          <a:p>
            <a:r>
              <a:rPr lang="en-US" altLang="ko-KR" u="sng" dirty="0"/>
              <a:t>Basic </a:t>
            </a:r>
            <a:r>
              <a:rPr lang="en-US" altLang="ko-KR" u="sng" dirty="0" err="1"/>
              <a:t>TinyOS</a:t>
            </a:r>
            <a:r>
              <a:rPr lang="en-US" altLang="ko-KR" u="sng" dirty="0"/>
              <a:t> Beaconing protocol</a:t>
            </a:r>
          </a:p>
          <a:p>
            <a:pPr>
              <a:buFont typeface="Wingdings" panose="05000000000000000000" pitchFamily="2" charset="2"/>
              <a:buChar char="Ø"/>
            </a:pPr>
            <a:r>
              <a:rPr lang="en-US" altLang="ko-KR" dirty="0"/>
              <a:t>Periodically and Recursively broadcasts route update</a:t>
            </a:r>
          </a:p>
        </p:txBody>
      </p:sp>
      <p:sp>
        <p:nvSpPr>
          <p:cNvPr id="4" name="날짜 개체 틀 3"/>
          <p:cNvSpPr>
            <a:spLocks noGrp="1"/>
          </p:cNvSpPr>
          <p:nvPr>
            <p:ph type="dt" sz="half" idx="10"/>
          </p:nvPr>
        </p:nvSpPr>
        <p:spPr/>
        <p:txBody>
          <a:bodyPr/>
          <a:lstStyle/>
          <a:p>
            <a:fld id="{89CCCAEA-CCB0-4848-9971-CD72AA5B9D6E}" type="datetime1">
              <a:rPr lang="ko-KR" altLang="en-US" smtClean="0"/>
              <a:pPr/>
              <a:t>2020-11-17</a:t>
            </a:fld>
            <a:endParaRPr lang="ko-KR" altLang="en-US" dirty="0"/>
          </a:p>
        </p:txBody>
      </p:sp>
      <p:sp>
        <p:nvSpPr>
          <p:cNvPr id="5" name="슬라이드 번호 개체 틀 4"/>
          <p:cNvSpPr>
            <a:spLocks noGrp="1"/>
          </p:cNvSpPr>
          <p:nvPr>
            <p:ph type="sldNum" sz="quarter" idx="12"/>
          </p:nvPr>
        </p:nvSpPr>
        <p:spPr/>
        <p:txBody>
          <a:bodyPr/>
          <a:lstStyle/>
          <a:p>
            <a:fld id="{AD68BFA4-A7DE-4C49-BCEC-B3A47435A975}" type="slidenum">
              <a:rPr lang="ko-KR" altLang="en-US" smtClean="0"/>
              <a:t>25</a:t>
            </a:fld>
            <a:endParaRPr lang="ko-KR" altLang="en-US"/>
          </a:p>
        </p:txBody>
      </p:sp>
      <p:grpSp>
        <p:nvGrpSpPr>
          <p:cNvPr id="9" name="그룹 8">
            <a:extLst>
              <a:ext uri="{FF2B5EF4-FFF2-40B4-BE49-F238E27FC236}">
                <a16:creationId xmlns:a16="http://schemas.microsoft.com/office/drawing/2014/main" id="{B5B933C0-2354-495F-8D39-1A99BE842049}"/>
              </a:ext>
            </a:extLst>
          </p:cNvPr>
          <p:cNvGrpSpPr/>
          <p:nvPr/>
        </p:nvGrpSpPr>
        <p:grpSpPr>
          <a:xfrm>
            <a:off x="5011857" y="3787837"/>
            <a:ext cx="2523049" cy="2669728"/>
            <a:chOff x="4470436" y="2826934"/>
            <a:chExt cx="2523049" cy="2669728"/>
          </a:xfrm>
        </p:grpSpPr>
        <p:pic>
          <p:nvPicPr>
            <p:cNvPr id="7" name="그래픽 6" descr="셀 타워">
              <a:extLst>
                <a:ext uri="{FF2B5EF4-FFF2-40B4-BE49-F238E27FC236}">
                  <a16:creationId xmlns:a16="http://schemas.microsoft.com/office/drawing/2014/main" id="{60BEF8EB-D8B7-43EE-8CE5-FA31FF20776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853454" y="3341091"/>
              <a:ext cx="914400" cy="914400"/>
            </a:xfrm>
            <a:prstGeom prst="rect">
              <a:avLst/>
            </a:prstGeom>
          </p:spPr>
        </p:pic>
        <p:sp>
          <p:nvSpPr>
            <p:cNvPr id="10" name="타원 9">
              <a:extLst>
                <a:ext uri="{FF2B5EF4-FFF2-40B4-BE49-F238E27FC236}">
                  <a16:creationId xmlns:a16="http://schemas.microsoft.com/office/drawing/2014/main" id="{BF3071CA-286B-4281-A962-FADFFBCD9D99}"/>
                </a:ext>
              </a:extLst>
            </p:cNvPr>
            <p:cNvSpPr/>
            <p:nvPr/>
          </p:nvSpPr>
          <p:spPr>
            <a:xfrm>
              <a:off x="4470436" y="4127315"/>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1" name="타원 10">
              <a:extLst>
                <a:ext uri="{FF2B5EF4-FFF2-40B4-BE49-F238E27FC236}">
                  <a16:creationId xmlns:a16="http://schemas.microsoft.com/office/drawing/2014/main" id="{03B0EE60-2A8D-4D2D-8E9C-058163C22DD1}"/>
                </a:ext>
              </a:extLst>
            </p:cNvPr>
            <p:cNvSpPr/>
            <p:nvPr/>
          </p:nvSpPr>
          <p:spPr>
            <a:xfrm>
              <a:off x="5887121" y="4383667"/>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2" name="타원 11">
              <a:extLst>
                <a:ext uri="{FF2B5EF4-FFF2-40B4-BE49-F238E27FC236}">
                  <a16:creationId xmlns:a16="http://schemas.microsoft.com/office/drawing/2014/main" id="{A973AA21-AA14-47DC-B6CE-5D834FD37E72}"/>
                </a:ext>
              </a:extLst>
            </p:cNvPr>
            <p:cNvSpPr/>
            <p:nvPr/>
          </p:nvSpPr>
          <p:spPr>
            <a:xfrm>
              <a:off x="5432247" y="2844745"/>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3" name="타원 12">
              <a:extLst>
                <a:ext uri="{FF2B5EF4-FFF2-40B4-BE49-F238E27FC236}">
                  <a16:creationId xmlns:a16="http://schemas.microsoft.com/office/drawing/2014/main" id="{6DBA0BFB-1151-4B25-9460-2EFD06184B4D}"/>
                </a:ext>
              </a:extLst>
            </p:cNvPr>
            <p:cNvSpPr/>
            <p:nvPr/>
          </p:nvSpPr>
          <p:spPr>
            <a:xfrm>
              <a:off x="5679466" y="5240310"/>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4" name="타원 13">
              <a:extLst>
                <a:ext uri="{FF2B5EF4-FFF2-40B4-BE49-F238E27FC236}">
                  <a16:creationId xmlns:a16="http://schemas.microsoft.com/office/drawing/2014/main" id="{A38C20B2-0DE0-49B8-B573-B84573A6EE51}"/>
                </a:ext>
              </a:extLst>
            </p:cNvPr>
            <p:cNvSpPr/>
            <p:nvPr/>
          </p:nvSpPr>
          <p:spPr>
            <a:xfrm>
              <a:off x="6746266" y="4803163"/>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5" name="타원 14">
              <a:extLst>
                <a:ext uri="{FF2B5EF4-FFF2-40B4-BE49-F238E27FC236}">
                  <a16:creationId xmlns:a16="http://schemas.microsoft.com/office/drawing/2014/main" id="{4E9DA490-F616-4749-BCA8-075188F78BA5}"/>
                </a:ext>
              </a:extLst>
            </p:cNvPr>
            <p:cNvSpPr/>
            <p:nvPr/>
          </p:nvSpPr>
          <p:spPr>
            <a:xfrm>
              <a:off x="6601730" y="2826934"/>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sp>
        <p:nvSpPr>
          <p:cNvPr id="6" name="타원 5">
            <a:extLst>
              <a:ext uri="{FF2B5EF4-FFF2-40B4-BE49-F238E27FC236}">
                <a16:creationId xmlns:a16="http://schemas.microsoft.com/office/drawing/2014/main" id="{A0B30EEB-780B-46AC-BBC3-89EDCF2C0478}"/>
              </a:ext>
            </a:extLst>
          </p:cNvPr>
          <p:cNvSpPr/>
          <p:nvPr/>
        </p:nvSpPr>
        <p:spPr>
          <a:xfrm>
            <a:off x="4596063" y="3657600"/>
            <a:ext cx="2547088" cy="2303619"/>
          </a:xfrm>
          <a:prstGeom prst="ellipse">
            <a:avLst/>
          </a:prstGeom>
          <a:noFill/>
          <a:ln w="5715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6" name="TextBox 15">
            <a:extLst>
              <a:ext uri="{FF2B5EF4-FFF2-40B4-BE49-F238E27FC236}">
                <a16:creationId xmlns:a16="http://schemas.microsoft.com/office/drawing/2014/main" id="{BF567196-B8BE-49DB-896B-4DDAC53F7027}"/>
              </a:ext>
            </a:extLst>
          </p:cNvPr>
          <p:cNvSpPr txBox="1"/>
          <p:nvPr/>
        </p:nvSpPr>
        <p:spPr>
          <a:xfrm>
            <a:off x="3966000" y="3372503"/>
            <a:ext cx="1608782" cy="369332"/>
          </a:xfrm>
          <a:prstGeom prst="rect">
            <a:avLst/>
          </a:prstGeom>
          <a:noFill/>
        </p:spPr>
        <p:txBody>
          <a:bodyPr wrap="square" rtlCol="0">
            <a:spAutoFit/>
          </a:bodyPr>
          <a:lstStyle/>
          <a:p>
            <a:r>
              <a:rPr lang="en-US" altLang="ko-KR" dirty="0"/>
              <a:t>Broadcast</a:t>
            </a:r>
            <a:endParaRPr lang="ko-KR" altLang="en-US" dirty="0"/>
          </a:p>
        </p:txBody>
      </p:sp>
      <p:sp>
        <p:nvSpPr>
          <p:cNvPr id="17" name="타원 16">
            <a:extLst>
              <a:ext uri="{FF2B5EF4-FFF2-40B4-BE49-F238E27FC236}">
                <a16:creationId xmlns:a16="http://schemas.microsoft.com/office/drawing/2014/main" id="{300D9AB0-6990-41BC-9F82-5E8C7BD5D9BB}"/>
              </a:ext>
            </a:extLst>
          </p:cNvPr>
          <p:cNvSpPr/>
          <p:nvPr/>
        </p:nvSpPr>
        <p:spPr>
          <a:xfrm>
            <a:off x="4303515" y="5326448"/>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42613445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348344" y="260364"/>
            <a:ext cx="9818006" cy="720000"/>
          </a:xfrm>
        </p:spPr>
        <p:txBody>
          <a:bodyPr>
            <a:noAutofit/>
          </a:bodyPr>
          <a:lstStyle/>
          <a:p>
            <a:r>
              <a:rPr lang="en-US" altLang="ko-KR" sz="4400" dirty="0" err="1">
                <a:solidFill>
                  <a:prstClr val="black"/>
                </a:solidFill>
              </a:rPr>
              <a:t>TinyOS</a:t>
            </a:r>
            <a:endParaRPr lang="ko-KR" altLang="en-US" sz="3200" dirty="0"/>
          </a:p>
        </p:txBody>
      </p:sp>
      <p:sp>
        <p:nvSpPr>
          <p:cNvPr id="3" name="내용 개체 틀 2"/>
          <p:cNvSpPr>
            <a:spLocks noGrp="1"/>
          </p:cNvSpPr>
          <p:nvPr>
            <p:ph idx="1"/>
          </p:nvPr>
        </p:nvSpPr>
        <p:spPr>
          <a:xfrm>
            <a:off x="255806" y="1275200"/>
            <a:ext cx="11514853" cy="5206281"/>
          </a:xfrm>
        </p:spPr>
        <p:txBody>
          <a:bodyPr>
            <a:normAutofit/>
          </a:bodyPr>
          <a:lstStyle/>
          <a:p>
            <a:r>
              <a:rPr lang="en-US" altLang="ko-KR" u="sng" dirty="0"/>
              <a:t>Basic </a:t>
            </a:r>
            <a:r>
              <a:rPr lang="en-US" altLang="ko-KR" u="sng" dirty="0" err="1"/>
              <a:t>TinyOS</a:t>
            </a:r>
            <a:r>
              <a:rPr lang="en-US" altLang="ko-KR" u="sng" dirty="0"/>
              <a:t> Beaconing protocol</a:t>
            </a:r>
          </a:p>
          <a:p>
            <a:pPr>
              <a:buFont typeface="Wingdings" panose="05000000000000000000" pitchFamily="2" charset="2"/>
              <a:buChar char="Ø"/>
            </a:pPr>
            <a:r>
              <a:rPr lang="en-US" altLang="ko-KR" dirty="0"/>
              <a:t>Periodically and Recursively broadcasts route update</a:t>
            </a:r>
          </a:p>
        </p:txBody>
      </p:sp>
      <p:sp>
        <p:nvSpPr>
          <p:cNvPr id="4" name="날짜 개체 틀 3"/>
          <p:cNvSpPr>
            <a:spLocks noGrp="1"/>
          </p:cNvSpPr>
          <p:nvPr>
            <p:ph type="dt" sz="half" idx="10"/>
          </p:nvPr>
        </p:nvSpPr>
        <p:spPr/>
        <p:txBody>
          <a:bodyPr/>
          <a:lstStyle/>
          <a:p>
            <a:fld id="{89CCCAEA-CCB0-4848-9971-CD72AA5B9D6E}" type="datetime1">
              <a:rPr lang="ko-KR" altLang="en-US" smtClean="0"/>
              <a:pPr/>
              <a:t>2020-11-17</a:t>
            </a:fld>
            <a:endParaRPr lang="ko-KR" altLang="en-US" dirty="0"/>
          </a:p>
        </p:txBody>
      </p:sp>
      <p:sp>
        <p:nvSpPr>
          <p:cNvPr id="5" name="슬라이드 번호 개체 틀 4"/>
          <p:cNvSpPr>
            <a:spLocks noGrp="1"/>
          </p:cNvSpPr>
          <p:nvPr>
            <p:ph type="sldNum" sz="quarter" idx="12"/>
          </p:nvPr>
        </p:nvSpPr>
        <p:spPr/>
        <p:txBody>
          <a:bodyPr/>
          <a:lstStyle/>
          <a:p>
            <a:fld id="{AD68BFA4-A7DE-4C49-BCEC-B3A47435A975}" type="slidenum">
              <a:rPr lang="ko-KR" altLang="en-US" smtClean="0"/>
              <a:t>26</a:t>
            </a:fld>
            <a:endParaRPr lang="ko-KR" altLang="en-US"/>
          </a:p>
        </p:txBody>
      </p:sp>
      <p:grpSp>
        <p:nvGrpSpPr>
          <p:cNvPr id="9" name="그룹 8">
            <a:extLst>
              <a:ext uri="{FF2B5EF4-FFF2-40B4-BE49-F238E27FC236}">
                <a16:creationId xmlns:a16="http://schemas.microsoft.com/office/drawing/2014/main" id="{B5B933C0-2354-495F-8D39-1A99BE842049}"/>
              </a:ext>
            </a:extLst>
          </p:cNvPr>
          <p:cNvGrpSpPr/>
          <p:nvPr/>
        </p:nvGrpSpPr>
        <p:grpSpPr>
          <a:xfrm>
            <a:off x="5011857" y="3787837"/>
            <a:ext cx="2523049" cy="2669728"/>
            <a:chOff x="4470436" y="2826934"/>
            <a:chExt cx="2523049" cy="2669728"/>
          </a:xfrm>
        </p:grpSpPr>
        <p:pic>
          <p:nvPicPr>
            <p:cNvPr id="7" name="그래픽 6" descr="셀 타워">
              <a:extLst>
                <a:ext uri="{FF2B5EF4-FFF2-40B4-BE49-F238E27FC236}">
                  <a16:creationId xmlns:a16="http://schemas.microsoft.com/office/drawing/2014/main" id="{60BEF8EB-D8B7-43EE-8CE5-FA31FF20776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853454" y="3341091"/>
              <a:ext cx="914400" cy="914400"/>
            </a:xfrm>
            <a:prstGeom prst="rect">
              <a:avLst/>
            </a:prstGeom>
          </p:spPr>
        </p:pic>
        <p:sp>
          <p:nvSpPr>
            <p:cNvPr id="10" name="타원 9">
              <a:extLst>
                <a:ext uri="{FF2B5EF4-FFF2-40B4-BE49-F238E27FC236}">
                  <a16:creationId xmlns:a16="http://schemas.microsoft.com/office/drawing/2014/main" id="{BF3071CA-286B-4281-A962-FADFFBCD9D99}"/>
                </a:ext>
              </a:extLst>
            </p:cNvPr>
            <p:cNvSpPr/>
            <p:nvPr/>
          </p:nvSpPr>
          <p:spPr>
            <a:xfrm>
              <a:off x="4470436" y="4127315"/>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1" name="타원 10">
              <a:extLst>
                <a:ext uri="{FF2B5EF4-FFF2-40B4-BE49-F238E27FC236}">
                  <a16:creationId xmlns:a16="http://schemas.microsoft.com/office/drawing/2014/main" id="{03B0EE60-2A8D-4D2D-8E9C-058163C22DD1}"/>
                </a:ext>
              </a:extLst>
            </p:cNvPr>
            <p:cNvSpPr/>
            <p:nvPr/>
          </p:nvSpPr>
          <p:spPr>
            <a:xfrm>
              <a:off x="5887121" y="4383667"/>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2" name="타원 11">
              <a:extLst>
                <a:ext uri="{FF2B5EF4-FFF2-40B4-BE49-F238E27FC236}">
                  <a16:creationId xmlns:a16="http://schemas.microsoft.com/office/drawing/2014/main" id="{A973AA21-AA14-47DC-B6CE-5D834FD37E72}"/>
                </a:ext>
              </a:extLst>
            </p:cNvPr>
            <p:cNvSpPr/>
            <p:nvPr/>
          </p:nvSpPr>
          <p:spPr>
            <a:xfrm>
              <a:off x="5432247" y="2844745"/>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3" name="타원 12">
              <a:extLst>
                <a:ext uri="{FF2B5EF4-FFF2-40B4-BE49-F238E27FC236}">
                  <a16:creationId xmlns:a16="http://schemas.microsoft.com/office/drawing/2014/main" id="{6DBA0BFB-1151-4B25-9460-2EFD06184B4D}"/>
                </a:ext>
              </a:extLst>
            </p:cNvPr>
            <p:cNvSpPr/>
            <p:nvPr/>
          </p:nvSpPr>
          <p:spPr>
            <a:xfrm>
              <a:off x="5679466" y="5240310"/>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4" name="타원 13">
              <a:extLst>
                <a:ext uri="{FF2B5EF4-FFF2-40B4-BE49-F238E27FC236}">
                  <a16:creationId xmlns:a16="http://schemas.microsoft.com/office/drawing/2014/main" id="{A38C20B2-0DE0-49B8-B573-B84573A6EE51}"/>
                </a:ext>
              </a:extLst>
            </p:cNvPr>
            <p:cNvSpPr/>
            <p:nvPr/>
          </p:nvSpPr>
          <p:spPr>
            <a:xfrm>
              <a:off x="6746266" y="4803163"/>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5" name="타원 14">
              <a:extLst>
                <a:ext uri="{FF2B5EF4-FFF2-40B4-BE49-F238E27FC236}">
                  <a16:creationId xmlns:a16="http://schemas.microsoft.com/office/drawing/2014/main" id="{4E9DA490-F616-4749-BCA8-075188F78BA5}"/>
                </a:ext>
              </a:extLst>
            </p:cNvPr>
            <p:cNvSpPr/>
            <p:nvPr/>
          </p:nvSpPr>
          <p:spPr>
            <a:xfrm>
              <a:off x="6601730" y="2826934"/>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cxnSp>
        <p:nvCxnSpPr>
          <p:cNvPr id="18" name="직선 연결선 17">
            <a:extLst>
              <a:ext uri="{FF2B5EF4-FFF2-40B4-BE49-F238E27FC236}">
                <a16:creationId xmlns:a16="http://schemas.microsoft.com/office/drawing/2014/main" id="{3AE6C954-060B-4AE5-866D-B5C5C66D7E0D}"/>
              </a:ext>
            </a:extLst>
          </p:cNvPr>
          <p:cNvCxnSpPr>
            <a:stCxn id="10" idx="7"/>
          </p:cNvCxnSpPr>
          <p:nvPr/>
        </p:nvCxnSpPr>
        <p:spPr>
          <a:xfrm flipV="1">
            <a:off x="5222872" y="4993105"/>
            <a:ext cx="323686" cy="13265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직선 연결선 18">
            <a:extLst>
              <a:ext uri="{FF2B5EF4-FFF2-40B4-BE49-F238E27FC236}">
                <a16:creationId xmlns:a16="http://schemas.microsoft.com/office/drawing/2014/main" id="{1BE03584-DB1B-437B-9D1D-575BB2D52986}"/>
              </a:ext>
            </a:extLst>
          </p:cNvPr>
          <p:cNvCxnSpPr>
            <a:cxnSpLocks/>
            <a:endCxn id="11" idx="1"/>
          </p:cNvCxnSpPr>
          <p:nvPr/>
        </p:nvCxnSpPr>
        <p:spPr>
          <a:xfrm>
            <a:off x="6220887" y="5181021"/>
            <a:ext cx="243859" cy="20109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직선 연결선 22">
            <a:extLst>
              <a:ext uri="{FF2B5EF4-FFF2-40B4-BE49-F238E27FC236}">
                <a16:creationId xmlns:a16="http://schemas.microsoft.com/office/drawing/2014/main" id="{CC6DF0F9-2AFD-4799-AF88-8A5C59E1F917}"/>
              </a:ext>
            </a:extLst>
          </p:cNvPr>
          <p:cNvCxnSpPr>
            <a:cxnSpLocks/>
            <a:stCxn id="12" idx="3"/>
            <a:endCxn id="7" idx="0"/>
          </p:cNvCxnSpPr>
          <p:nvPr/>
        </p:nvCxnSpPr>
        <p:spPr>
          <a:xfrm flipH="1">
            <a:off x="5852075" y="4024458"/>
            <a:ext cx="157797" cy="27753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타원 26">
            <a:extLst>
              <a:ext uri="{FF2B5EF4-FFF2-40B4-BE49-F238E27FC236}">
                <a16:creationId xmlns:a16="http://schemas.microsoft.com/office/drawing/2014/main" id="{8EAC19F3-C20C-44B5-A35F-29A9DE5D7168}"/>
              </a:ext>
            </a:extLst>
          </p:cNvPr>
          <p:cNvSpPr/>
          <p:nvPr/>
        </p:nvSpPr>
        <p:spPr>
          <a:xfrm>
            <a:off x="4303515" y="5326448"/>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9" name="TextBox 28">
            <a:extLst>
              <a:ext uri="{FF2B5EF4-FFF2-40B4-BE49-F238E27FC236}">
                <a16:creationId xmlns:a16="http://schemas.microsoft.com/office/drawing/2014/main" id="{1F84EEF1-473A-4958-99CC-D1E3B80B0E7F}"/>
              </a:ext>
            </a:extLst>
          </p:cNvPr>
          <p:cNvSpPr txBox="1"/>
          <p:nvPr/>
        </p:nvSpPr>
        <p:spPr>
          <a:xfrm>
            <a:off x="6096000" y="4592879"/>
            <a:ext cx="914400" cy="369332"/>
          </a:xfrm>
          <a:prstGeom prst="rect">
            <a:avLst/>
          </a:prstGeom>
          <a:noFill/>
        </p:spPr>
        <p:txBody>
          <a:bodyPr wrap="square" rtlCol="0">
            <a:spAutoFit/>
          </a:bodyPr>
          <a:lstStyle/>
          <a:p>
            <a:r>
              <a:rPr lang="en-US" altLang="ko-KR" b="1" dirty="0"/>
              <a:t>Parent</a:t>
            </a:r>
            <a:endParaRPr lang="ko-KR" altLang="en-US" b="1" dirty="0"/>
          </a:p>
        </p:txBody>
      </p:sp>
      <p:sp>
        <p:nvSpPr>
          <p:cNvPr id="30" name="TextBox 29">
            <a:extLst>
              <a:ext uri="{FF2B5EF4-FFF2-40B4-BE49-F238E27FC236}">
                <a16:creationId xmlns:a16="http://schemas.microsoft.com/office/drawing/2014/main" id="{D7EA26EB-CC2C-40B5-9E3A-87663C4C6033}"/>
              </a:ext>
            </a:extLst>
          </p:cNvPr>
          <p:cNvSpPr txBox="1"/>
          <p:nvPr/>
        </p:nvSpPr>
        <p:spPr>
          <a:xfrm>
            <a:off x="6679684" y="5275703"/>
            <a:ext cx="914400" cy="369332"/>
          </a:xfrm>
          <a:prstGeom prst="rect">
            <a:avLst/>
          </a:prstGeom>
          <a:noFill/>
        </p:spPr>
        <p:txBody>
          <a:bodyPr wrap="square" rtlCol="0">
            <a:spAutoFit/>
          </a:bodyPr>
          <a:lstStyle/>
          <a:p>
            <a:r>
              <a:rPr lang="en-US" altLang="ko-KR" dirty="0"/>
              <a:t>Child</a:t>
            </a:r>
            <a:endParaRPr lang="ko-KR" altLang="en-US" dirty="0"/>
          </a:p>
        </p:txBody>
      </p:sp>
      <p:sp>
        <p:nvSpPr>
          <p:cNvPr id="31" name="TextBox 30">
            <a:extLst>
              <a:ext uri="{FF2B5EF4-FFF2-40B4-BE49-F238E27FC236}">
                <a16:creationId xmlns:a16="http://schemas.microsoft.com/office/drawing/2014/main" id="{2303EB45-DC51-460C-B15E-17AC7F29A766}"/>
              </a:ext>
            </a:extLst>
          </p:cNvPr>
          <p:cNvSpPr txBox="1"/>
          <p:nvPr/>
        </p:nvSpPr>
        <p:spPr>
          <a:xfrm>
            <a:off x="5761361" y="3429000"/>
            <a:ext cx="914400" cy="369332"/>
          </a:xfrm>
          <a:prstGeom prst="rect">
            <a:avLst/>
          </a:prstGeom>
          <a:noFill/>
        </p:spPr>
        <p:txBody>
          <a:bodyPr wrap="square" rtlCol="0">
            <a:spAutoFit/>
          </a:bodyPr>
          <a:lstStyle/>
          <a:p>
            <a:r>
              <a:rPr lang="en-US" altLang="ko-KR" dirty="0"/>
              <a:t>Child</a:t>
            </a:r>
            <a:endParaRPr lang="ko-KR" altLang="en-US" dirty="0"/>
          </a:p>
        </p:txBody>
      </p:sp>
      <p:sp>
        <p:nvSpPr>
          <p:cNvPr id="32" name="TextBox 31">
            <a:extLst>
              <a:ext uri="{FF2B5EF4-FFF2-40B4-BE49-F238E27FC236}">
                <a16:creationId xmlns:a16="http://schemas.microsoft.com/office/drawing/2014/main" id="{56958CA1-FA05-4AA8-8575-69E7183BAB66}"/>
              </a:ext>
            </a:extLst>
          </p:cNvPr>
          <p:cNvSpPr txBox="1"/>
          <p:nvPr/>
        </p:nvSpPr>
        <p:spPr>
          <a:xfrm>
            <a:off x="4784885" y="5313311"/>
            <a:ext cx="914400" cy="369332"/>
          </a:xfrm>
          <a:prstGeom prst="rect">
            <a:avLst/>
          </a:prstGeom>
          <a:noFill/>
        </p:spPr>
        <p:txBody>
          <a:bodyPr wrap="square" rtlCol="0">
            <a:spAutoFit/>
          </a:bodyPr>
          <a:lstStyle/>
          <a:p>
            <a:r>
              <a:rPr lang="en-US" altLang="ko-KR" dirty="0"/>
              <a:t>Child</a:t>
            </a:r>
            <a:endParaRPr lang="ko-KR" altLang="en-US" dirty="0"/>
          </a:p>
        </p:txBody>
      </p:sp>
    </p:spTree>
    <p:extLst>
      <p:ext uri="{BB962C8B-B14F-4D97-AF65-F5344CB8AC3E}">
        <p14:creationId xmlns:p14="http://schemas.microsoft.com/office/powerpoint/2010/main" val="3640829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348344" y="260364"/>
            <a:ext cx="9818006" cy="720000"/>
          </a:xfrm>
        </p:spPr>
        <p:txBody>
          <a:bodyPr>
            <a:noAutofit/>
          </a:bodyPr>
          <a:lstStyle/>
          <a:p>
            <a:r>
              <a:rPr lang="en-US" altLang="ko-KR" sz="4400" dirty="0" err="1">
                <a:solidFill>
                  <a:prstClr val="black"/>
                </a:solidFill>
              </a:rPr>
              <a:t>TinyOS</a:t>
            </a:r>
            <a:endParaRPr lang="ko-KR" altLang="en-US" sz="3200" dirty="0"/>
          </a:p>
        </p:txBody>
      </p:sp>
      <p:sp>
        <p:nvSpPr>
          <p:cNvPr id="3" name="내용 개체 틀 2"/>
          <p:cNvSpPr>
            <a:spLocks noGrp="1"/>
          </p:cNvSpPr>
          <p:nvPr>
            <p:ph idx="1"/>
          </p:nvPr>
        </p:nvSpPr>
        <p:spPr>
          <a:xfrm>
            <a:off x="255806" y="1275200"/>
            <a:ext cx="11514853" cy="5206281"/>
          </a:xfrm>
        </p:spPr>
        <p:txBody>
          <a:bodyPr>
            <a:normAutofit/>
          </a:bodyPr>
          <a:lstStyle/>
          <a:p>
            <a:r>
              <a:rPr lang="en-US" altLang="ko-KR" u="sng" dirty="0"/>
              <a:t>Basic </a:t>
            </a:r>
            <a:r>
              <a:rPr lang="en-US" altLang="ko-KR" u="sng" dirty="0" err="1"/>
              <a:t>TinyOS</a:t>
            </a:r>
            <a:r>
              <a:rPr lang="en-US" altLang="ko-KR" u="sng" dirty="0"/>
              <a:t> Beaconing protocol</a:t>
            </a:r>
          </a:p>
          <a:p>
            <a:pPr>
              <a:buFont typeface="Wingdings" panose="05000000000000000000" pitchFamily="2" charset="2"/>
              <a:buChar char="Ø"/>
            </a:pPr>
            <a:r>
              <a:rPr lang="en-US" altLang="ko-KR" dirty="0"/>
              <a:t>Periodically and Recursively broadcasts route update</a:t>
            </a:r>
          </a:p>
        </p:txBody>
      </p:sp>
      <p:sp>
        <p:nvSpPr>
          <p:cNvPr id="4" name="날짜 개체 틀 3"/>
          <p:cNvSpPr>
            <a:spLocks noGrp="1"/>
          </p:cNvSpPr>
          <p:nvPr>
            <p:ph type="dt" sz="half" idx="10"/>
          </p:nvPr>
        </p:nvSpPr>
        <p:spPr/>
        <p:txBody>
          <a:bodyPr/>
          <a:lstStyle/>
          <a:p>
            <a:fld id="{89CCCAEA-CCB0-4848-9971-CD72AA5B9D6E}" type="datetime1">
              <a:rPr lang="ko-KR" altLang="en-US" smtClean="0"/>
              <a:pPr/>
              <a:t>2020-11-17</a:t>
            </a:fld>
            <a:endParaRPr lang="ko-KR" altLang="en-US" dirty="0"/>
          </a:p>
        </p:txBody>
      </p:sp>
      <p:sp>
        <p:nvSpPr>
          <p:cNvPr id="5" name="슬라이드 번호 개체 틀 4"/>
          <p:cNvSpPr>
            <a:spLocks noGrp="1"/>
          </p:cNvSpPr>
          <p:nvPr>
            <p:ph type="sldNum" sz="quarter" idx="12"/>
          </p:nvPr>
        </p:nvSpPr>
        <p:spPr/>
        <p:txBody>
          <a:bodyPr/>
          <a:lstStyle/>
          <a:p>
            <a:fld id="{AD68BFA4-A7DE-4C49-BCEC-B3A47435A975}" type="slidenum">
              <a:rPr lang="ko-KR" altLang="en-US" smtClean="0"/>
              <a:t>27</a:t>
            </a:fld>
            <a:endParaRPr lang="ko-KR" altLang="en-US"/>
          </a:p>
        </p:txBody>
      </p:sp>
      <p:grpSp>
        <p:nvGrpSpPr>
          <p:cNvPr id="9" name="그룹 8">
            <a:extLst>
              <a:ext uri="{FF2B5EF4-FFF2-40B4-BE49-F238E27FC236}">
                <a16:creationId xmlns:a16="http://schemas.microsoft.com/office/drawing/2014/main" id="{B5B933C0-2354-495F-8D39-1A99BE842049}"/>
              </a:ext>
            </a:extLst>
          </p:cNvPr>
          <p:cNvGrpSpPr/>
          <p:nvPr/>
        </p:nvGrpSpPr>
        <p:grpSpPr>
          <a:xfrm>
            <a:off x="5011857" y="3787837"/>
            <a:ext cx="2523049" cy="2669728"/>
            <a:chOff x="4470436" y="2826934"/>
            <a:chExt cx="2523049" cy="2669728"/>
          </a:xfrm>
        </p:grpSpPr>
        <p:pic>
          <p:nvPicPr>
            <p:cNvPr id="7" name="그래픽 6" descr="셀 타워">
              <a:extLst>
                <a:ext uri="{FF2B5EF4-FFF2-40B4-BE49-F238E27FC236}">
                  <a16:creationId xmlns:a16="http://schemas.microsoft.com/office/drawing/2014/main" id="{60BEF8EB-D8B7-43EE-8CE5-FA31FF20776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853454" y="3341091"/>
              <a:ext cx="914400" cy="914400"/>
            </a:xfrm>
            <a:prstGeom prst="rect">
              <a:avLst/>
            </a:prstGeom>
          </p:spPr>
        </p:pic>
        <p:sp>
          <p:nvSpPr>
            <p:cNvPr id="10" name="타원 9">
              <a:extLst>
                <a:ext uri="{FF2B5EF4-FFF2-40B4-BE49-F238E27FC236}">
                  <a16:creationId xmlns:a16="http://schemas.microsoft.com/office/drawing/2014/main" id="{BF3071CA-286B-4281-A962-FADFFBCD9D99}"/>
                </a:ext>
              </a:extLst>
            </p:cNvPr>
            <p:cNvSpPr/>
            <p:nvPr/>
          </p:nvSpPr>
          <p:spPr>
            <a:xfrm>
              <a:off x="4470436" y="4127315"/>
              <a:ext cx="247219" cy="256352"/>
            </a:xfrm>
            <a:prstGeom prst="ellipse">
              <a:avLst/>
            </a:prstGeom>
            <a:solidFill>
              <a:srgbClr val="FF0000"/>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1" name="타원 10">
              <a:extLst>
                <a:ext uri="{FF2B5EF4-FFF2-40B4-BE49-F238E27FC236}">
                  <a16:creationId xmlns:a16="http://schemas.microsoft.com/office/drawing/2014/main" id="{03B0EE60-2A8D-4D2D-8E9C-058163C22DD1}"/>
                </a:ext>
              </a:extLst>
            </p:cNvPr>
            <p:cNvSpPr/>
            <p:nvPr/>
          </p:nvSpPr>
          <p:spPr>
            <a:xfrm>
              <a:off x="5887121" y="4383667"/>
              <a:ext cx="247219" cy="256352"/>
            </a:xfrm>
            <a:prstGeom prst="ellipse">
              <a:avLst/>
            </a:prstGeom>
            <a:solidFill>
              <a:srgbClr val="FF0000"/>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12" name="타원 11">
              <a:extLst>
                <a:ext uri="{FF2B5EF4-FFF2-40B4-BE49-F238E27FC236}">
                  <a16:creationId xmlns:a16="http://schemas.microsoft.com/office/drawing/2014/main" id="{A973AA21-AA14-47DC-B6CE-5D834FD37E72}"/>
                </a:ext>
              </a:extLst>
            </p:cNvPr>
            <p:cNvSpPr/>
            <p:nvPr/>
          </p:nvSpPr>
          <p:spPr>
            <a:xfrm>
              <a:off x="5432247" y="2844745"/>
              <a:ext cx="247219" cy="256352"/>
            </a:xfrm>
            <a:prstGeom prst="ellipse">
              <a:avLst/>
            </a:prstGeom>
            <a:solidFill>
              <a:srgbClr val="FF0000"/>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3" name="타원 12">
              <a:extLst>
                <a:ext uri="{FF2B5EF4-FFF2-40B4-BE49-F238E27FC236}">
                  <a16:creationId xmlns:a16="http://schemas.microsoft.com/office/drawing/2014/main" id="{6DBA0BFB-1151-4B25-9460-2EFD06184B4D}"/>
                </a:ext>
              </a:extLst>
            </p:cNvPr>
            <p:cNvSpPr/>
            <p:nvPr/>
          </p:nvSpPr>
          <p:spPr>
            <a:xfrm>
              <a:off x="5679466" y="5240310"/>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4" name="타원 13">
              <a:extLst>
                <a:ext uri="{FF2B5EF4-FFF2-40B4-BE49-F238E27FC236}">
                  <a16:creationId xmlns:a16="http://schemas.microsoft.com/office/drawing/2014/main" id="{A38C20B2-0DE0-49B8-B573-B84573A6EE51}"/>
                </a:ext>
              </a:extLst>
            </p:cNvPr>
            <p:cNvSpPr/>
            <p:nvPr/>
          </p:nvSpPr>
          <p:spPr>
            <a:xfrm>
              <a:off x="6746266" y="4803163"/>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5" name="타원 14">
              <a:extLst>
                <a:ext uri="{FF2B5EF4-FFF2-40B4-BE49-F238E27FC236}">
                  <a16:creationId xmlns:a16="http://schemas.microsoft.com/office/drawing/2014/main" id="{4E9DA490-F616-4749-BCA8-075188F78BA5}"/>
                </a:ext>
              </a:extLst>
            </p:cNvPr>
            <p:cNvSpPr/>
            <p:nvPr/>
          </p:nvSpPr>
          <p:spPr>
            <a:xfrm>
              <a:off x="6601730" y="2826934"/>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cxnSp>
        <p:nvCxnSpPr>
          <p:cNvPr id="18" name="직선 연결선 17">
            <a:extLst>
              <a:ext uri="{FF2B5EF4-FFF2-40B4-BE49-F238E27FC236}">
                <a16:creationId xmlns:a16="http://schemas.microsoft.com/office/drawing/2014/main" id="{3AE6C954-060B-4AE5-866D-B5C5C66D7E0D}"/>
              </a:ext>
            </a:extLst>
          </p:cNvPr>
          <p:cNvCxnSpPr>
            <a:stCxn id="10" idx="7"/>
          </p:cNvCxnSpPr>
          <p:nvPr/>
        </p:nvCxnSpPr>
        <p:spPr>
          <a:xfrm flipV="1">
            <a:off x="5222872" y="4993105"/>
            <a:ext cx="323686" cy="13265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직선 연결선 18">
            <a:extLst>
              <a:ext uri="{FF2B5EF4-FFF2-40B4-BE49-F238E27FC236}">
                <a16:creationId xmlns:a16="http://schemas.microsoft.com/office/drawing/2014/main" id="{1BE03584-DB1B-437B-9D1D-575BB2D52986}"/>
              </a:ext>
            </a:extLst>
          </p:cNvPr>
          <p:cNvCxnSpPr>
            <a:cxnSpLocks/>
            <a:endCxn id="11" idx="1"/>
          </p:cNvCxnSpPr>
          <p:nvPr/>
        </p:nvCxnSpPr>
        <p:spPr>
          <a:xfrm>
            <a:off x="6220887" y="5181021"/>
            <a:ext cx="243859" cy="20109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직선 연결선 22">
            <a:extLst>
              <a:ext uri="{FF2B5EF4-FFF2-40B4-BE49-F238E27FC236}">
                <a16:creationId xmlns:a16="http://schemas.microsoft.com/office/drawing/2014/main" id="{CC6DF0F9-2AFD-4799-AF88-8A5C59E1F917}"/>
              </a:ext>
            </a:extLst>
          </p:cNvPr>
          <p:cNvCxnSpPr>
            <a:cxnSpLocks/>
            <a:stCxn id="12" idx="3"/>
            <a:endCxn id="7" idx="0"/>
          </p:cNvCxnSpPr>
          <p:nvPr/>
        </p:nvCxnSpPr>
        <p:spPr>
          <a:xfrm flipH="1">
            <a:off x="5852075" y="4024458"/>
            <a:ext cx="157797" cy="27753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타원 19">
            <a:extLst>
              <a:ext uri="{FF2B5EF4-FFF2-40B4-BE49-F238E27FC236}">
                <a16:creationId xmlns:a16="http://schemas.microsoft.com/office/drawing/2014/main" id="{ACE57E41-9B4D-4B25-AA34-F877BEA08BC5}"/>
              </a:ext>
            </a:extLst>
          </p:cNvPr>
          <p:cNvSpPr/>
          <p:nvPr/>
        </p:nvSpPr>
        <p:spPr>
          <a:xfrm>
            <a:off x="4154205" y="4384603"/>
            <a:ext cx="1728642" cy="1663582"/>
          </a:xfrm>
          <a:prstGeom prst="ellipse">
            <a:avLst/>
          </a:prstGeom>
          <a:noFill/>
          <a:ln w="5715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1" name="타원 20">
            <a:extLst>
              <a:ext uri="{FF2B5EF4-FFF2-40B4-BE49-F238E27FC236}">
                <a16:creationId xmlns:a16="http://schemas.microsoft.com/office/drawing/2014/main" id="{7DAAF343-02A1-430C-A7FC-F7B4DEAFCB31}"/>
              </a:ext>
            </a:extLst>
          </p:cNvPr>
          <p:cNvSpPr/>
          <p:nvPr/>
        </p:nvSpPr>
        <p:spPr>
          <a:xfrm>
            <a:off x="4303515" y="5326448"/>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2" name="타원 21">
            <a:extLst>
              <a:ext uri="{FF2B5EF4-FFF2-40B4-BE49-F238E27FC236}">
                <a16:creationId xmlns:a16="http://schemas.microsoft.com/office/drawing/2014/main" id="{E89D4E2B-90F4-4C3A-A14A-32D9753AE221}"/>
              </a:ext>
            </a:extLst>
          </p:cNvPr>
          <p:cNvSpPr/>
          <p:nvPr/>
        </p:nvSpPr>
        <p:spPr>
          <a:xfrm>
            <a:off x="5822803" y="3056376"/>
            <a:ext cx="1728642" cy="1663582"/>
          </a:xfrm>
          <a:prstGeom prst="ellipse">
            <a:avLst/>
          </a:prstGeom>
          <a:noFill/>
          <a:ln w="5715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4" name="타원 23">
            <a:extLst>
              <a:ext uri="{FF2B5EF4-FFF2-40B4-BE49-F238E27FC236}">
                <a16:creationId xmlns:a16="http://schemas.microsoft.com/office/drawing/2014/main" id="{3F4A56E6-65E5-4B53-B96A-BBDF530DAB5A}"/>
              </a:ext>
            </a:extLst>
          </p:cNvPr>
          <p:cNvSpPr/>
          <p:nvPr/>
        </p:nvSpPr>
        <p:spPr>
          <a:xfrm>
            <a:off x="5965087" y="5057893"/>
            <a:ext cx="1728642" cy="1663582"/>
          </a:xfrm>
          <a:prstGeom prst="ellipse">
            <a:avLst/>
          </a:prstGeom>
          <a:noFill/>
          <a:ln w="5715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22863544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348344" y="260364"/>
            <a:ext cx="9818006" cy="720000"/>
          </a:xfrm>
        </p:spPr>
        <p:txBody>
          <a:bodyPr>
            <a:noAutofit/>
          </a:bodyPr>
          <a:lstStyle/>
          <a:p>
            <a:r>
              <a:rPr lang="en-US" altLang="ko-KR" sz="4400" dirty="0" err="1">
                <a:solidFill>
                  <a:prstClr val="black"/>
                </a:solidFill>
              </a:rPr>
              <a:t>TinyOS</a:t>
            </a:r>
            <a:endParaRPr lang="ko-KR" altLang="en-US" sz="3200" dirty="0"/>
          </a:p>
        </p:txBody>
      </p:sp>
      <p:sp>
        <p:nvSpPr>
          <p:cNvPr id="3" name="내용 개체 틀 2"/>
          <p:cNvSpPr>
            <a:spLocks noGrp="1"/>
          </p:cNvSpPr>
          <p:nvPr>
            <p:ph idx="1"/>
          </p:nvPr>
        </p:nvSpPr>
        <p:spPr>
          <a:xfrm>
            <a:off x="255806" y="1275200"/>
            <a:ext cx="11514853" cy="5206281"/>
          </a:xfrm>
        </p:spPr>
        <p:txBody>
          <a:bodyPr>
            <a:normAutofit/>
          </a:bodyPr>
          <a:lstStyle/>
          <a:p>
            <a:r>
              <a:rPr lang="en-US" altLang="ko-KR" u="sng" dirty="0"/>
              <a:t>Basic </a:t>
            </a:r>
            <a:r>
              <a:rPr lang="en-US" altLang="ko-KR" u="sng" dirty="0" err="1"/>
              <a:t>TinyOS</a:t>
            </a:r>
            <a:r>
              <a:rPr lang="en-US" altLang="ko-KR" u="sng" dirty="0"/>
              <a:t> Beaconing protocol</a:t>
            </a:r>
          </a:p>
          <a:p>
            <a:pPr>
              <a:buFont typeface="Wingdings" panose="05000000000000000000" pitchFamily="2" charset="2"/>
              <a:buChar char="Ø"/>
            </a:pPr>
            <a:r>
              <a:rPr lang="en-US" altLang="ko-KR" dirty="0"/>
              <a:t>Periodically and Recursively broadcasts route update</a:t>
            </a:r>
          </a:p>
        </p:txBody>
      </p:sp>
      <p:sp>
        <p:nvSpPr>
          <p:cNvPr id="4" name="날짜 개체 틀 3"/>
          <p:cNvSpPr>
            <a:spLocks noGrp="1"/>
          </p:cNvSpPr>
          <p:nvPr>
            <p:ph type="dt" sz="half" idx="10"/>
          </p:nvPr>
        </p:nvSpPr>
        <p:spPr/>
        <p:txBody>
          <a:bodyPr/>
          <a:lstStyle/>
          <a:p>
            <a:fld id="{89CCCAEA-CCB0-4848-9971-CD72AA5B9D6E}" type="datetime1">
              <a:rPr lang="ko-KR" altLang="en-US" smtClean="0"/>
              <a:pPr/>
              <a:t>2020-11-17</a:t>
            </a:fld>
            <a:endParaRPr lang="ko-KR" altLang="en-US" dirty="0"/>
          </a:p>
        </p:txBody>
      </p:sp>
      <p:sp>
        <p:nvSpPr>
          <p:cNvPr id="5" name="슬라이드 번호 개체 틀 4"/>
          <p:cNvSpPr>
            <a:spLocks noGrp="1"/>
          </p:cNvSpPr>
          <p:nvPr>
            <p:ph type="sldNum" sz="quarter" idx="12"/>
          </p:nvPr>
        </p:nvSpPr>
        <p:spPr/>
        <p:txBody>
          <a:bodyPr/>
          <a:lstStyle/>
          <a:p>
            <a:fld id="{AD68BFA4-A7DE-4C49-BCEC-B3A47435A975}" type="slidenum">
              <a:rPr lang="ko-KR" altLang="en-US" smtClean="0"/>
              <a:t>28</a:t>
            </a:fld>
            <a:endParaRPr lang="ko-KR" altLang="en-US"/>
          </a:p>
        </p:txBody>
      </p:sp>
      <p:grpSp>
        <p:nvGrpSpPr>
          <p:cNvPr id="37" name="그룹 36">
            <a:extLst>
              <a:ext uri="{FF2B5EF4-FFF2-40B4-BE49-F238E27FC236}">
                <a16:creationId xmlns:a16="http://schemas.microsoft.com/office/drawing/2014/main" id="{5BB80EA6-7498-4BB3-B6D6-8749E6C76251}"/>
              </a:ext>
            </a:extLst>
          </p:cNvPr>
          <p:cNvGrpSpPr/>
          <p:nvPr/>
        </p:nvGrpSpPr>
        <p:grpSpPr>
          <a:xfrm>
            <a:off x="5011857" y="3787837"/>
            <a:ext cx="2523049" cy="2669728"/>
            <a:chOff x="4470436" y="2826934"/>
            <a:chExt cx="2523049" cy="2669728"/>
          </a:xfrm>
        </p:grpSpPr>
        <p:pic>
          <p:nvPicPr>
            <p:cNvPr id="38" name="그래픽 37" descr="셀 타워">
              <a:extLst>
                <a:ext uri="{FF2B5EF4-FFF2-40B4-BE49-F238E27FC236}">
                  <a16:creationId xmlns:a16="http://schemas.microsoft.com/office/drawing/2014/main" id="{86AC5194-8C95-4452-99AE-65926E17367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853454" y="3341091"/>
              <a:ext cx="914400" cy="914400"/>
            </a:xfrm>
            <a:prstGeom prst="rect">
              <a:avLst/>
            </a:prstGeom>
          </p:spPr>
        </p:pic>
        <p:sp>
          <p:nvSpPr>
            <p:cNvPr id="39" name="타원 38">
              <a:extLst>
                <a:ext uri="{FF2B5EF4-FFF2-40B4-BE49-F238E27FC236}">
                  <a16:creationId xmlns:a16="http://schemas.microsoft.com/office/drawing/2014/main" id="{3C365230-01DE-428F-8244-5F541BC4344E}"/>
                </a:ext>
              </a:extLst>
            </p:cNvPr>
            <p:cNvSpPr/>
            <p:nvPr/>
          </p:nvSpPr>
          <p:spPr>
            <a:xfrm>
              <a:off x="4470436" y="4127315"/>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0" name="타원 39">
              <a:extLst>
                <a:ext uri="{FF2B5EF4-FFF2-40B4-BE49-F238E27FC236}">
                  <a16:creationId xmlns:a16="http://schemas.microsoft.com/office/drawing/2014/main" id="{77953FF6-A4B5-4FB5-9483-1618C0D2DB88}"/>
                </a:ext>
              </a:extLst>
            </p:cNvPr>
            <p:cNvSpPr/>
            <p:nvPr/>
          </p:nvSpPr>
          <p:spPr>
            <a:xfrm>
              <a:off x="5887121" y="4383667"/>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1" name="타원 40">
              <a:extLst>
                <a:ext uri="{FF2B5EF4-FFF2-40B4-BE49-F238E27FC236}">
                  <a16:creationId xmlns:a16="http://schemas.microsoft.com/office/drawing/2014/main" id="{DBB5C4DB-DC65-4D58-8469-2CFC42F5EA6A}"/>
                </a:ext>
              </a:extLst>
            </p:cNvPr>
            <p:cNvSpPr/>
            <p:nvPr/>
          </p:nvSpPr>
          <p:spPr>
            <a:xfrm>
              <a:off x="5432247" y="2844745"/>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2" name="타원 41">
              <a:extLst>
                <a:ext uri="{FF2B5EF4-FFF2-40B4-BE49-F238E27FC236}">
                  <a16:creationId xmlns:a16="http://schemas.microsoft.com/office/drawing/2014/main" id="{3A2B170D-BEAC-4665-8D39-90CE252F78A3}"/>
                </a:ext>
              </a:extLst>
            </p:cNvPr>
            <p:cNvSpPr/>
            <p:nvPr/>
          </p:nvSpPr>
          <p:spPr>
            <a:xfrm>
              <a:off x="5679466" y="5240310"/>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3" name="타원 42">
              <a:extLst>
                <a:ext uri="{FF2B5EF4-FFF2-40B4-BE49-F238E27FC236}">
                  <a16:creationId xmlns:a16="http://schemas.microsoft.com/office/drawing/2014/main" id="{9201878F-506A-481B-8401-F977DBC97CF1}"/>
                </a:ext>
              </a:extLst>
            </p:cNvPr>
            <p:cNvSpPr/>
            <p:nvPr/>
          </p:nvSpPr>
          <p:spPr>
            <a:xfrm>
              <a:off x="6746266" y="4803163"/>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4" name="타원 43">
              <a:extLst>
                <a:ext uri="{FF2B5EF4-FFF2-40B4-BE49-F238E27FC236}">
                  <a16:creationId xmlns:a16="http://schemas.microsoft.com/office/drawing/2014/main" id="{31E32B0B-F3DF-4542-A346-19CB57677D0E}"/>
                </a:ext>
              </a:extLst>
            </p:cNvPr>
            <p:cNvSpPr/>
            <p:nvPr/>
          </p:nvSpPr>
          <p:spPr>
            <a:xfrm>
              <a:off x="6601730" y="2826934"/>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cxnSp>
        <p:nvCxnSpPr>
          <p:cNvPr id="45" name="직선 연결선 44">
            <a:extLst>
              <a:ext uri="{FF2B5EF4-FFF2-40B4-BE49-F238E27FC236}">
                <a16:creationId xmlns:a16="http://schemas.microsoft.com/office/drawing/2014/main" id="{388BF818-5ACA-4993-A07F-3273930C9422}"/>
              </a:ext>
            </a:extLst>
          </p:cNvPr>
          <p:cNvCxnSpPr>
            <a:stCxn id="39" idx="7"/>
          </p:cNvCxnSpPr>
          <p:nvPr/>
        </p:nvCxnSpPr>
        <p:spPr>
          <a:xfrm flipV="1">
            <a:off x="5222872" y="4993105"/>
            <a:ext cx="323686" cy="13265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직선 연결선 45">
            <a:extLst>
              <a:ext uri="{FF2B5EF4-FFF2-40B4-BE49-F238E27FC236}">
                <a16:creationId xmlns:a16="http://schemas.microsoft.com/office/drawing/2014/main" id="{9941B010-16D5-4180-A6CA-CA801EA9C753}"/>
              </a:ext>
            </a:extLst>
          </p:cNvPr>
          <p:cNvCxnSpPr>
            <a:cxnSpLocks/>
            <a:endCxn id="40" idx="1"/>
          </p:cNvCxnSpPr>
          <p:nvPr/>
        </p:nvCxnSpPr>
        <p:spPr>
          <a:xfrm>
            <a:off x="6220887" y="5181021"/>
            <a:ext cx="243859" cy="20109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직선 연결선 46">
            <a:extLst>
              <a:ext uri="{FF2B5EF4-FFF2-40B4-BE49-F238E27FC236}">
                <a16:creationId xmlns:a16="http://schemas.microsoft.com/office/drawing/2014/main" id="{6182B13A-5AE4-47C1-A8E7-ED605A0B2453}"/>
              </a:ext>
            </a:extLst>
          </p:cNvPr>
          <p:cNvCxnSpPr>
            <a:cxnSpLocks/>
            <a:stCxn id="41" idx="3"/>
            <a:endCxn id="38" idx="0"/>
          </p:cNvCxnSpPr>
          <p:nvPr/>
        </p:nvCxnSpPr>
        <p:spPr>
          <a:xfrm flipH="1">
            <a:off x="5852075" y="4024458"/>
            <a:ext cx="157797" cy="27753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8" name="타원 47">
            <a:extLst>
              <a:ext uri="{FF2B5EF4-FFF2-40B4-BE49-F238E27FC236}">
                <a16:creationId xmlns:a16="http://schemas.microsoft.com/office/drawing/2014/main" id="{6DF28E0D-6839-43A3-B762-35E41BF237D1}"/>
              </a:ext>
            </a:extLst>
          </p:cNvPr>
          <p:cNvSpPr/>
          <p:nvPr/>
        </p:nvSpPr>
        <p:spPr>
          <a:xfrm>
            <a:off x="4303515" y="5326448"/>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cxnSp>
        <p:nvCxnSpPr>
          <p:cNvPr id="49" name="직선 연결선 48">
            <a:extLst>
              <a:ext uri="{FF2B5EF4-FFF2-40B4-BE49-F238E27FC236}">
                <a16:creationId xmlns:a16="http://schemas.microsoft.com/office/drawing/2014/main" id="{86D15568-567F-4DCE-A3C8-24F76F4AFC04}"/>
              </a:ext>
            </a:extLst>
          </p:cNvPr>
          <p:cNvCxnSpPr>
            <a:cxnSpLocks/>
            <a:stCxn id="48" idx="6"/>
            <a:endCxn id="39" idx="3"/>
          </p:cNvCxnSpPr>
          <p:nvPr/>
        </p:nvCxnSpPr>
        <p:spPr>
          <a:xfrm flipV="1">
            <a:off x="4550734" y="5307028"/>
            <a:ext cx="497327" cy="14759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직선 연결선 49">
            <a:extLst>
              <a:ext uri="{FF2B5EF4-FFF2-40B4-BE49-F238E27FC236}">
                <a16:creationId xmlns:a16="http://schemas.microsoft.com/office/drawing/2014/main" id="{65C63099-594D-4B5A-AC2C-60B10FBF6578}"/>
              </a:ext>
            </a:extLst>
          </p:cNvPr>
          <p:cNvCxnSpPr>
            <a:cxnSpLocks/>
            <a:stCxn id="42" idx="0"/>
            <a:endCxn id="40" idx="4"/>
          </p:cNvCxnSpPr>
          <p:nvPr/>
        </p:nvCxnSpPr>
        <p:spPr>
          <a:xfrm flipV="1">
            <a:off x="6344497" y="5600922"/>
            <a:ext cx="207655" cy="60029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직선 연결선 51">
            <a:extLst>
              <a:ext uri="{FF2B5EF4-FFF2-40B4-BE49-F238E27FC236}">
                <a16:creationId xmlns:a16="http://schemas.microsoft.com/office/drawing/2014/main" id="{01866287-51E8-4C94-8BF0-C80115B1CF01}"/>
              </a:ext>
            </a:extLst>
          </p:cNvPr>
          <p:cNvCxnSpPr>
            <a:cxnSpLocks/>
            <a:stCxn id="43" idx="1"/>
            <a:endCxn id="40" idx="6"/>
          </p:cNvCxnSpPr>
          <p:nvPr/>
        </p:nvCxnSpPr>
        <p:spPr>
          <a:xfrm flipH="1" flipV="1">
            <a:off x="6675761" y="5472746"/>
            <a:ext cx="648130" cy="32886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직선 연결선 54">
            <a:extLst>
              <a:ext uri="{FF2B5EF4-FFF2-40B4-BE49-F238E27FC236}">
                <a16:creationId xmlns:a16="http://schemas.microsoft.com/office/drawing/2014/main" id="{DF70A131-23FF-4A60-9480-2B5550FFC63F}"/>
              </a:ext>
            </a:extLst>
          </p:cNvPr>
          <p:cNvCxnSpPr>
            <a:cxnSpLocks/>
            <a:stCxn id="41" idx="6"/>
            <a:endCxn id="44" idx="2"/>
          </p:cNvCxnSpPr>
          <p:nvPr/>
        </p:nvCxnSpPr>
        <p:spPr>
          <a:xfrm flipV="1">
            <a:off x="6220887" y="3916013"/>
            <a:ext cx="922264" cy="1781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889896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348344" y="260364"/>
            <a:ext cx="9818006" cy="720000"/>
          </a:xfrm>
        </p:spPr>
        <p:txBody>
          <a:bodyPr>
            <a:noAutofit/>
          </a:bodyPr>
          <a:lstStyle/>
          <a:p>
            <a:r>
              <a:rPr lang="en-US" altLang="ko-KR" sz="4400" dirty="0" err="1">
                <a:solidFill>
                  <a:prstClr val="black"/>
                </a:solidFill>
              </a:rPr>
              <a:t>TinyOS</a:t>
            </a:r>
            <a:endParaRPr lang="ko-KR" altLang="en-US" sz="3200" dirty="0"/>
          </a:p>
        </p:txBody>
      </p:sp>
      <p:sp>
        <p:nvSpPr>
          <p:cNvPr id="3" name="내용 개체 틀 2"/>
          <p:cNvSpPr>
            <a:spLocks noGrp="1"/>
          </p:cNvSpPr>
          <p:nvPr>
            <p:ph idx="1"/>
          </p:nvPr>
        </p:nvSpPr>
        <p:spPr>
          <a:xfrm>
            <a:off x="255806" y="1275200"/>
            <a:ext cx="11514853" cy="5206281"/>
          </a:xfrm>
        </p:spPr>
        <p:txBody>
          <a:bodyPr>
            <a:normAutofit/>
          </a:bodyPr>
          <a:lstStyle/>
          <a:p>
            <a:r>
              <a:rPr lang="en-US" altLang="ko-KR" u="sng" dirty="0"/>
              <a:t>Basic </a:t>
            </a:r>
            <a:r>
              <a:rPr lang="en-US" altLang="ko-KR" u="sng" dirty="0" err="1"/>
              <a:t>TinyOS</a:t>
            </a:r>
            <a:r>
              <a:rPr lang="en-US" altLang="ko-KR" u="sng" dirty="0"/>
              <a:t> Beaconing protocol</a:t>
            </a:r>
          </a:p>
          <a:p>
            <a:pPr>
              <a:buFont typeface="Wingdings" panose="05000000000000000000" pitchFamily="2" charset="2"/>
              <a:buChar char="Ø"/>
            </a:pPr>
            <a:r>
              <a:rPr lang="en-US" altLang="ko-KR" dirty="0"/>
              <a:t>Periodically and Recursively broadcasts route update</a:t>
            </a:r>
          </a:p>
        </p:txBody>
      </p:sp>
      <p:sp>
        <p:nvSpPr>
          <p:cNvPr id="4" name="날짜 개체 틀 3"/>
          <p:cNvSpPr>
            <a:spLocks noGrp="1"/>
          </p:cNvSpPr>
          <p:nvPr>
            <p:ph type="dt" sz="half" idx="10"/>
          </p:nvPr>
        </p:nvSpPr>
        <p:spPr/>
        <p:txBody>
          <a:bodyPr/>
          <a:lstStyle/>
          <a:p>
            <a:fld id="{89CCCAEA-CCB0-4848-9971-CD72AA5B9D6E}" type="datetime1">
              <a:rPr lang="ko-KR" altLang="en-US" smtClean="0"/>
              <a:pPr/>
              <a:t>2020-11-17</a:t>
            </a:fld>
            <a:endParaRPr lang="ko-KR" altLang="en-US" dirty="0"/>
          </a:p>
        </p:txBody>
      </p:sp>
      <p:sp>
        <p:nvSpPr>
          <p:cNvPr id="5" name="슬라이드 번호 개체 틀 4"/>
          <p:cNvSpPr>
            <a:spLocks noGrp="1"/>
          </p:cNvSpPr>
          <p:nvPr>
            <p:ph type="sldNum" sz="quarter" idx="12"/>
          </p:nvPr>
        </p:nvSpPr>
        <p:spPr/>
        <p:txBody>
          <a:bodyPr/>
          <a:lstStyle/>
          <a:p>
            <a:fld id="{AD68BFA4-A7DE-4C49-BCEC-B3A47435A975}" type="slidenum">
              <a:rPr lang="ko-KR" altLang="en-US" smtClean="0"/>
              <a:t>29</a:t>
            </a:fld>
            <a:endParaRPr lang="ko-KR" altLang="en-US"/>
          </a:p>
        </p:txBody>
      </p:sp>
      <p:grpSp>
        <p:nvGrpSpPr>
          <p:cNvPr id="37" name="그룹 36">
            <a:extLst>
              <a:ext uri="{FF2B5EF4-FFF2-40B4-BE49-F238E27FC236}">
                <a16:creationId xmlns:a16="http://schemas.microsoft.com/office/drawing/2014/main" id="{5BB80EA6-7498-4BB3-B6D6-8749E6C76251}"/>
              </a:ext>
            </a:extLst>
          </p:cNvPr>
          <p:cNvGrpSpPr/>
          <p:nvPr/>
        </p:nvGrpSpPr>
        <p:grpSpPr>
          <a:xfrm>
            <a:off x="5011857" y="3787837"/>
            <a:ext cx="2523049" cy="2669728"/>
            <a:chOff x="4470436" y="2826934"/>
            <a:chExt cx="2523049" cy="2669728"/>
          </a:xfrm>
        </p:grpSpPr>
        <p:pic>
          <p:nvPicPr>
            <p:cNvPr id="38" name="그래픽 37" descr="셀 타워">
              <a:extLst>
                <a:ext uri="{FF2B5EF4-FFF2-40B4-BE49-F238E27FC236}">
                  <a16:creationId xmlns:a16="http://schemas.microsoft.com/office/drawing/2014/main" id="{86AC5194-8C95-4452-99AE-65926E17367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853454" y="3341091"/>
              <a:ext cx="914400" cy="914400"/>
            </a:xfrm>
            <a:prstGeom prst="rect">
              <a:avLst/>
            </a:prstGeom>
          </p:spPr>
        </p:pic>
        <p:sp>
          <p:nvSpPr>
            <p:cNvPr id="39" name="타원 38">
              <a:extLst>
                <a:ext uri="{FF2B5EF4-FFF2-40B4-BE49-F238E27FC236}">
                  <a16:creationId xmlns:a16="http://schemas.microsoft.com/office/drawing/2014/main" id="{3C365230-01DE-428F-8244-5F541BC4344E}"/>
                </a:ext>
              </a:extLst>
            </p:cNvPr>
            <p:cNvSpPr/>
            <p:nvPr/>
          </p:nvSpPr>
          <p:spPr>
            <a:xfrm>
              <a:off x="4470436" y="4127315"/>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0" name="타원 39">
              <a:extLst>
                <a:ext uri="{FF2B5EF4-FFF2-40B4-BE49-F238E27FC236}">
                  <a16:creationId xmlns:a16="http://schemas.microsoft.com/office/drawing/2014/main" id="{77953FF6-A4B5-4FB5-9483-1618C0D2DB88}"/>
                </a:ext>
              </a:extLst>
            </p:cNvPr>
            <p:cNvSpPr/>
            <p:nvPr/>
          </p:nvSpPr>
          <p:spPr>
            <a:xfrm>
              <a:off x="5887121" y="4383667"/>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1" name="타원 40">
              <a:extLst>
                <a:ext uri="{FF2B5EF4-FFF2-40B4-BE49-F238E27FC236}">
                  <a16:creationId xmlns:a16="http://schemas.microsoft.com/office/drawing/2014/main" id="{DBB5C4DB-DC65-4D58-8469-2CFC42F5EA6A}"/>
                </a:ext>
              </a:extLst>
            </p:cNvPr>
            <p:cNvSpPr/>
            <p:nvPr/>
          </p:nvSpPr>
          <p:spPr>
            <a:xfrm>
              <a:off x="5432247" y="2844745"/>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2" name="타원 41">
              <a:extLst>
                <a:ext uri="{FF2B5EF4-FFF2-40B4-BE49-F238E27FC236}">
                  <a16:creationId xmlns:a16="http://schemas.microsoft.com/office/drawing/2014/main" id="{3A2B170D-BEAC-4665-8D39-90CE252F78A3}"/>
                </a:ext>
              </a:extLst>
            </p:cNvPr>
            <p:cNvSpPr/>
            <p:nvPr/>
          </p:nvSpPr>
          <p:spPr>
            <a:xfrm>
              <a:off x="5679466" y="5240310"/>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3" name="타원 42">
              <a:extLst>
                <a:ext uri="{FF2B5EF4-FFF2-40B4-BE49-F238E27FC236}">
                  <a16:creationId xmlns:a16="http://schemas.microsoft.com/office/drawing/2014/main" id="{9201878F-506A-481B-8401-F977DBC97CF1}"/>
                </a:ext>
              </a:extLst>
            </p:cNvPr>
            <p:cNvSpPr/>
            <p:nvPr/>
          </p:nvSpPr>
          <p:spPr>
            <a:xfrm>
              <a:off x="6746266" y="4803163"/>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4" name="타원 43">
              <a:extLst>
                <a:ext uri="{FF2B5EF4-FFF2-40B4-BE49-F238E27FC236}">
                  <a16:creationId xmlns:a16="http://schemas.microsoft.com/office/drawing/2014/main" id="{31E32B0B-F3DF-4542-A346-19CB57677D0E}"/>
                </a:ext>
              </a:extLst>
            </p:cNvPr>
            <p:cNvSpPr/>
            <p:nvPr/>
          </p:nvSpPr>
          <p:spPr>
            <a:xfrm>
              <a:off x="6601730" y="2826934"/>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cxnSp>
        <p:nvCxnSpPr>
          <p:cNvPr id="45" name="직선 연결선 44">
            <a:extLst>
              <a:ext uri="{FF2B5EF4-FFF2-40B4-BE49-F238E27FC236}">
                <a16:creationId xmlns:a16="http://schemas.microsoft.com/office/drawing/2014/main" id="{388BF818-5ACA-4993-A07F-3273930C9422}"/>
              </a:ext>
            </a:extLst>
          </p:cNvPr>
          <p:cNvCxnSpPr>
            <a:stCxn id="39" idx="7"/>
          </p:cNvCxnSpPr>
          <p:nvPr/>
        </p:nvCxnSpPr>
        <p:spPr>
          <a:xfrm flipV="1">
            <a:off x="5222872" y="4993105"/>
            <a:ext cx="323686" cy="13265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직선 연결선 45">
            <a:extLst>
              <a:ext uri="{FF2B5EF4-FFF2-40B4-BE49-F238E27FC236}">
                <a16:creationId xmlns:a16="http://schemas.microsoft.com/office/drawing/2014/main" id="{9941B010-16D5-4180-A6CA-CA801EA9C753}"/>
              </a:ext>
            </a:extLst>
          </p:cNvPr>
          <p:cNvCxnSpPr>
            <a:cxnSpLocks/>
            <a:endCxn id="40" idx="1"/>
          </p:cNvCxnSpPr>
          <p:nvPr/>
        </p:nvCxnSpPr>
        <p:spPr>
          <a:xfrm>
            <a:off x="6220887" y="5181021"/>
            <a:ext cx="243859" cy="20109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직선 연결선 46">
            <a:extLst>
              <a:ext uri="{FF2B5EF4-FFF2-40B4-BE49-F238E27FC236}">
                <a16:creationId xmlns:a16="http://schemas.microsoft.com/office/drawing/2014/main" id="{6182B13A-5AE4-47C1-A8E7-ED605A0B2453}"/>
              </a:ext>
            </a:extLst>
          </p:cNvPr>
          <p:cNvCxnSpPr>
            <a:cxnSpLocks/>
            <a:stCxn id="41" idx="3"/>
            <a:endCxn id="38" idx="0"/>
          </p:cNvCxnSpPr>
          <p:nvPr/>
        </p:nvCxnSpPr>
        <p:spPr>
          <a:xfrm flipH="1">
            <a:off x="5852075" y="4024458"/>
            <a:ext cx="157797" cy="27753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8" name="타원 47">
            <a:extLst>
              <a:ext uri="{FF2B5EF4-FFF2-40B4-BE49-F238E27FC236}">
                <a16:creationId xmlns:a16="http://schemas.microsoft.com/office/drawing/2014/main" id="{6DF28E0D-6839-43A3-B762-35E41BF237D1}"/>
              </a:ext>
            </a:extLst>
          </p:cNvPr>
          <p:cNvSpPr/>
          <p:nvPr/>
        </p:nvSpPr>
        <p:spPr>
          <a:xfrm>
            <a:off x="4303515" y="5326448"/>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cxnSp>
        <p:nvCxnSpPr>
          <p:cNvPr id="49" name="직선 연결선 48">
            <a:extLst>
              <a:ext uri="{FF2B5EF4-FFF2-40B4-BE49-F238E27FC236}">
                <a16:creationId xmlns:a16="http://schemas.microsoft.com/office/drawing/2014/main" id="{86D15568-567F-4DCE-A3C8-24F76F4AFC04}"/>
              </a:ext>
            </a:extLst>
          </p:cNvPr>
          <p:cNvCxnSpPr>
            <a:cxnSpLocks/>
            <a:stCxn id="48" idx="6"/>
            <a:endCxn id="39" idx="3"/>
          </p:cNvCxnSpPr>
          <p:nvPr/>
        </p:nvCxnSpPr>
        <p:spPr>
          <a:xfrm flipV="1">
            <a:off x="4550734" y="5307028"/>
            <a:ext cx="497327" cy="14759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직선 연결선 49">
            <a:extLst>
              <a:ext uri="{FF2B5EF4-FFF2-40B4-BE49-F238E27FC236}">
                <a16:creationId xmlns:a16="http://schemas.microsoft.com/office/drawing/2014/main" id="{65C63099-594D-4B5A-AC2C-60B10FBF6578}"/>
              </a:ext>
            </a:extLst>
          </p:cNvPr>
          <p:cNvCxnSpPr>
            <a:cxnSpLocks/>
            <a:stCxn id="42" idx="0"/>
            <a:endCxn id="40" idx="4"/>
          </p:cNvCxnSpPr>
          <p:nvPr/>
        </p:nvCxnSpPr>
        <p:spPr>
          <a:xfrm flipV="1">
            <a:off x="6344497" y="5600922"/>
            <a:ext cx="207655" cy="60029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직선 연결선 51">
            <a:extLst>
              <a:ext uri="{FF2B5EF4-FFF2-40B4-BE49-F238E27FC236}">
                <a16:creationId xmlns:a16="http://schemas.microsoft.com/office/drawing/2014/main" id="{01866287-51E8-4C94-8BF0-C80115B1CF01}"/>
              </a:ext>
            </a:extLst>
          </p:cNvPr>
          <p:cNvCxnSpPr>
            <a:cxnSpLocks/>
            <a:stCxn id="43" idx="1"/>
            <a:endCxn id="40" idx="6"/>
          </p:cNvCxnSpPr>
          <p:nvPr/>
        </p:nvCxnSpPr>
        <p:spPr>
          <a:xfrm flipH="1" flipV="1">
            <a:off x="6675761" y="5472746"/>
            <a:ext cx="648130" cy="32886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직선 연결선 54">
            <a:extLst>
              <a:ext uri="{FF2B5EF4-FFF2-40B4-BE49-F238E27FC236}">
                <a16:creationId xmlns:a16="http://schemas.microsoft.com/office/drawing/2014/main" id="{DF70A131-23FF-4A60-9480-2B5550FFC63F}"/>
              </a:ext>
            </a:extLst>
          </p:cNvPr>
          <p:cNvCxnSpPr>
            <a:cxnSpLocks/>
            <a:stCxn id="41" idx="6"/>
            <a:endCxn id="44" idx="2"/>
          </p:cNvCxnSpPr>
          <p:nvPr/>
        </p:nvCxnSpPr>
        <p:spPr>
          <a:xfrm flipV="1">
            <a:off x="6220887" y="3916013"/>
            <a:ext cx="922264" cy="1781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DABBAD99-7D93-4DD2-87DC-962FE5CAEB95}"/>
              </a:ext>
            </a:extLst>
          </p:cNvPr>
          <p:cNvSpPr txBox="1"/>
          <p:nvPr/>
        </p:nvSpPr>
        <p:spPr>
          <a:xfrm>
            <a:off x="4938045" y="4705232"/>
            <a:ext cx="247219" cy="369332"/>
          </a:xfrm>
          <a:prstGeom prst="rect">
            <a:avLst/>
          </a:prstGeom>
          <a:noFill/>
        </p:spPr>
        <p:txBody>
          <a:bodyPr wrap="square" rtlCol="0">
            <a:spAutoFit/>
          </a:bodyPr>
          <a:lstStyle/>
          <a:p>
            <a:r>
              <a:rPr lang="en-US" altLang="ko-KR" dirty="0"/>
              <a:t>1</a:t>
            </a:r>
            <a:endParaRPr lang="ko-KR" altLang="en-US" dirty="0"/>
          </a:p>
        </p:txBody>
      </p:sp>
      <p:sp>
        <p:nvSpPr>
          <p:cNvPr id="59" name="TextBox 58">
            <a:extLst>
              <a:ext uri="{FF2B5EF4-FFF2-40B4-BE49-F238E27FC236}">
                <a16:creationId xmlns:a16="http://schemas.microsoft.com/office/drawing/2014/main" id="{4CDE9178-7781-418A-AA57-8E7FD30042CB}"/>
              </a:ext>
            </a:extLst>
          </p:cNvPr>
          <p:cNvSpPr txBox="1"/>
          <p:nvPr/>
        </p:nvSpPr>
        <p:spPr>
          <a:xfrm>
            <a:off x="6387391" y="4965150"/>
            <a:ext cx="247219" cy="369332"/>
          </a:xfrm>
          <a:prstGeom prst="rect">
            <a:avLst/>
          </a:prstGeom>
          <a:noFill/>
        </p:spPr>
        <p:txBody>
          <a:bodyPr wrap="square" rtlCol="0">
            <a:spAutoFit/>
          </a:bodyPr>
          <a:lstStyle/>
          <a:p>
            <a:r>
              <a:rPr lang="en-US" altLang="ko-KR" dirty="0"/>
              <a:t>2</a:t>
            </a:r>
            <a:endParaRPr lang="ko-KR" altLang="en-US" dirty="0"/>
          </a:p>
        </p:txBody>
      </p:sp>
      <p:sp>
        <p:nvSpPr>
          <p:cNvPr id="60" name="TextBox 59">
            <a:extLst>
              <a:ext uri="{FF2B5EF4-FFF2-40B4-BE49-F238E27FC236}">
                <a16:creationId xmlns:a16="http://schemas.microsoft.com/office/drawing/2014/main" id="{3E2EDD2F-DA84-4FC6-9F44-C81ACB6182E5}"/>
              </a:ext>
            </a:extLst>
          </p:cNvPr>
          <p:cNvSpPr txBox="1"/>
          <p:nvPr/>
        </p:nvSpPr>
        <p:spPr>
          <a:xfrm>
            <a:off x="5931919" y="3402666"/>
            <a:ext cx="247219" cy="369332"/>
          </a:xfrm>
          <a:prstGeom prst="rect">
            <a:avLst/>
          </a:prstGeom>
          <a:noFill/>
        </p:spPr>
        <p:txBody>
          <a:bodyPr wrap="square" rtlCol="0">
            <a:spAutoFit/>
          </a:bodyPr>
          <a:lstStyle/>
          <a:p>
            <a:r>
              <a:rPr lang="en-US" altLang="ko-KR" dirty="0"/>
              <a:t>3</a:t>
            </a:r>
            <a:endParaRPr lang="ko-KR" altLang="en-US" dirty="0"/>
          </a:p>
        </p:txBody>
      </p:sp>
      <p:sp>
        <p:nvSpPr>
          <p:cNvPr id="61" name="TextBox 60">
            <a:extLst>
              <a:ext uri="{FF2B5EF4-FFF2-40B4-BE49-F238E27FC236}">
                <a16:creationId xmlns:a16="http://schemas.microsoft.com/office/drawing/2014/main" id="{99B1E9C4-AB9F-4421-9B78-C25841A83A02}"/>
              </a:ext>
            </a:extLst>
          </p:cNvPr>
          <p:cNvSpPr txBox="1"/>
          <p:nvPr/>
        </p:nvSpPr>
        <p:spPr>
          <a:xfrm>
            <a:off x="7143150" y="3399263"/>
            <a:ext cx="247219" cy="369332"/>
          </a:xfrm>
          <a:prstGeom prst="rect">
            <a:avLst/>
          </a:prstGeom>
          <a:noFill/>
        </p:spPr>
        <p:txBody>
          <a:bodyPr wrap="square" rtlCol="0">
            <a:spAutoFit/>
          </a:bodyPr>
          <a:lstStyle/>
          <a:p>
            <a:r>
              <a:rPr lang="en-US" altLang="ko-KR" dirty="0"/>
              <a:t>4</a:t>
            </a:r>
            <a:endParaRPr lang="ko-KR" altLang="en-US" dirty="0"/>
          </a:p>
        </p:txBody>
      </p:sp>
      <p:sp>
        <p:nvSpPr>
          <p:cNvPr id="62" name="TextBox 61">
            <a:extLst>
              <a:ext uri="{FF2B5EF4-FFF2-40B4-BE49-F238E27FC236}">
                <a16:creationId xmlns:a16="http://schemas.microsoft.com/office/drawing/2014/main" id="{4620E418-F510-44D5-A688-2FF92A093E54}"/>
              </a:ext>
            </a:extLst>
          </p:cNvPr>
          <p:cNvSpPr txBox="1"/>
          <p:nvPr/>
        </p:nvSpPr>
        <p:spPr>
          <a:xfrm>
            <a:off x="4276340" y="4901788"/>
            <a:ext cx="247219" cy="369332"/>
          </a:xfrm>
          <a:prstGeom prst="rect">
            <a:avLst/>
          </a:prstGeom>
          <a:noFill/>
        </p:spPr>
        <p:txBody>
          <a:bodyPr wrap="square" rtlCol="0">
            <a:spAutoFit/>
          </a:bodyPr>
          <a:lstStyle/>
          <a:p>
            <a:r>
              <a:rPr lang="en-US" altLang="ko-KR" dirty="0"/>
              <a:t>5</a:t>
            </a:r>
            <a:endParaRPr lang="ko-KR" altLang="en-US" dirty="0"/>
          </a:p>
        </p:txBody>
      </p:sp>
      <p:sp>
        <p:nvSpPr>
          <p:cNvPr id="63" name="TextBox 62">
            <a:extLst>
              <a:ext uri="{FF2B5EF4-FFF2-40B4-BE49-F238E27FC236}">
                <a16:creationId xmlns:a16="http://schemas.microsoft.com/office/drawing/2014/main" id="{5A329F17-7A1D-4916-9A8A-31E81E86C734}"/>
              </a:ext>
            </a:extLst>
          </p:cNvPr>
          <p:cNvSpPr txBox="1"/>
          <p:nvPr/>
        </p:nvSpPr>
        <p:spPr>
          <a:xfrm>
            <a:off x="6062056" y="5896436"/>
            <a:ext cx="247219" cy="369332"/>
          </a:xfrm>
          <a:prstGeom prst="rect">
            <a:avLst/>
          </a:prstGeom>
          <a:noFill/>
        </p:spPr>
        <p:txBody>
          <a:bodyPr wrap="square" rtlCol="0">
            <a:spAutoFit/>
          </a:bodyPr>
          <a:lstStyle/>
          <a:p>
            <a:r>
              <a:rPr lang="en-US" altLang="ko-KR" dirty="0"/>
              <a:t>6</a:t>
            </a:r>
            <a:endParaRPr lang="ko-KR" altLang="en-US" dirty="0"/>
          </a:p>
        </p:txBody>
      </p:sp>
      <p:sp>
        <p:nvSpPr>
          <p:cNvPr id="64" name="TextBox 63">
            <a:extLst>
              <a:ext uri="{FF2B5EF4-FFF2-40B4-BE49-F238E27FC236}">
                <a16:creationId xmlns:a16="http://schemas.microsoft.com/office/drawing/2014/main" id="{B66B1813-5436-435A-BB8E-0E55FB36A7D1}"/>
              </a:ext>
            </a:extLst>
          </p:cNvPr>
          <p:cNvSpPr txBox="1"/>
          <p:nvPr/>
        </p:nvSpPr>
        <p:spPr>
          <a:xfrm>
            <a:off x="7286486" y="5350028"/>
            <a:ext cx="247219" cy="369332"/>
          </a:xfrm>
          <a:prstGeom prst="rect">
            <a:avLst/>
          </a:prstGeom>
          <a:noFill/>
        </p:spPr>
        <p:txBody>
          <a:bodyPr wrap="square" rtlCol="0">
            <a:spAutoFit/>
          </a:bodyPr>
          <a:lstStyle/>
          <a:p>
            <a:r>
              <a:rPr lang="en-US" altLang="ko-KR" dirty="0"/>
              <a:t>7</a:t>
            </a:r>
            <a:endParaRPr lang="ko-KR" altLang="en-US" dirty="0"/>
          </a:p>
        </p:txBody>
      </p:sp>
      <p:pic>
        <p:nvPicPr>
          <p:cNvPr id="65" name="그래픽 64" descr="셀 타워">
            <a:extLst>
              <a:ext uri="{FF2B5EF4-FFF2-40B4-BE49-F238E27FC236}">
                <a16:creationId xmlns:a16="http://schemas.microsoft.com/office/drawing/2014/main" id="{F09BF94F-9B50-4414-A71B-9252B5285AA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210970" y="3382558"/>
            <a:ext cx="508973" cy="508973"/>
          </a:xfrm>
          <a:prstGeom prst="rect">
            <a:avLst/>
          </a:prstGeom>
        </p:spPr>
      </p:pic>
      <p:cxnSp>
        <p:nvCxnSpPr>
          <p:cNvPr id="68" name="직선 연결선 67">
            <a:extLst>
              <a:ext uri="{FF2B5EF4-FFF2-40B4-BE49-F238E27FC236}">
                <a16:creationId xmlns:a16="http://schemas.microsoft.com/office/drawing/2014/main" id="{B781575A-447F-47EE-9684-98230FF985FA}"/>
              </a:ext>
            </a:extLst>
          </p:cNvPr>
          <p:cNvCxnSpPr>
            <a:cxnSpLocks/>
            <a:endCxn id="65" idx="2"/>
          </p:cNvCxnSpPr>
          <p:nvPr/>
        </p:nvCxnSpPr>
        <p:spPr>
          <a:xfrm flipV="1">
            <a:off x="1094874" y="3891531"/>
            <a:ext cx="370583" cy="27169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직선 연결선 70">
            <a:extLst>
              <a:ext uri="{FF2B5EF4-FFF2-40B4-BE49-F238E27FC236}">
                <a16:creationId xmlns:a16="http://schemas.microsoft.com/office/drawing/2014/main" id="{7E871988-718F-4F17-8869-FB2455C1284E}"/>
              </a:ext>
            </a:extLst>
          </p:cNvPr>
          <p:cNvCxnSpPr>
            <a:cxnSpLocks/>
            <a:endCxn id="65" idx="2"/>
          </p:cNvCxnSpPr>
          <p:nvPr/>
        </p:nvCxnSpPr>
        <p:spPr>
          <a:xfrm flipV="1">
            <a:off x="1461873" y="3891531"/>
            <a:ext cx="3584" cy="29483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직선 연결선 73">
            <a:extLst>
              <a:ext uri="{FF2B5EF4-FFF2-40B4-BE49-F238E27FC236}">
                <a16:creationId xmlns:a16="http://schemas.microsoft.com/office/drawing/2014/main" id="{FAD6B1A0-6A38-466A-A6F2-D0720BFFA518}"/>
              </a:ext>
            </a:extLst>
          </p:cNvPr>
          <p:cNvCxnSpPr>
            <a:cxnSpLocks/>
            <a:endCxn id="65" idx="2"/>
          </p:cNvCxnSpPr>
          <p:nvPr/>
        </p:nvCxnSpPr>
        <p:spPr>
          <a:xfrm flipH="1" flipV="1">
            <a:off x="1465457" y="3891531"/>
            <a:ext cx="426489" cy="29483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7" name="TextBox 76">
            <a:extLst>
              <a:ext uri="{FF2B5EF4-FFF2-40B4-BE49-F238E27FC236}">
                <a16:creationId xmlns:a16="http://schemas.microsoft.com/office/drawing/2014/main" id="{16A3E4B3-5C72-4FA0-A254-EA660CF43468}"/>
              </a:ext>
            </a:extLst>
          </p:cNvPr>
          <p:cNvSpPr txBox="1"/>
          <p:nvPr/>
        </p:nvSpPr>
        <p:spPr>
          <a:xfrm>
            <a:off x="835466" y="4163226"/>
            <a:ext cx="247219" cy="369332"/>
          </a:xfrm>
          <a:prstGeom prst="rect">
            <a:avLst/>
          </a:prstGeom>
          <a:noFill/>
        </p:spPr>
        <p:txBody>
          <a:bodyPr wrap="square" rtlCol="0">
            <a:spAutoFit/>
          </a:bodyPr>
          <a:lstStyle/>
          <a:p>
            <a:r>
              <a:rPr lang="en-US" altLang="ko-KR" dirty="0"/>
              <a:t>1</a:t>
            </a:r>
            <a:endParaRPr lang="ko-KR" altLang="en-US" dirty="0"/>
          </a:p>
        </p:txBody>
      </p:sp>
      <p:sp>
        <p:nvSpPr>
          <p:cNvPr id="78" name="TextBox 77">
            <a:extLst>
              <a:ext uri="{FF2B5EF4-FFF2-40B4-BE49-F238E27FC236}">
                <a16:creationId xmlns:a16="http://schemas.microsoft.com/office/drawing/2014/main" id="{9D51C999-541B-4817-85F0-49AB7A80B3F8}"/>
              </a:ext>
            </a:extLst>
          </p:cNvPr>
          <p:cNvSpPr txBox="1"/>
          <p:nvPr/>
        </p:nvSpPr>
        <p:spPr>
          <a:xfrm>
            <a:off x="1298335" y="4215838"/>
            <a:ext cx="247219" cy="369332"/>
          </a:xfrm>
          <a:prstGeom prst="rect">
            <a:avLst/>
          </a:prstGeom>
          <a:noFill/>
        </p:spPr>
        <p:txBody>
          <a:bodyPr wrap="square" rtlCol="0">
            <a:spAutoFit/>
          </a:bodyPr>
          <a:lstStyle/>
          <a:p>
            <a:r>
              <a:rPr lang="en-US" altLang="ko-KR" dirty="0"/>
              <a:t>2</a:t>
            </a:r>
            <a:endParaRPr lang="ko-KR" altLang="en-US" dirty="0"/>
          </a:p>
        </p:txBody>
      </p:sp>
      <p:sp>
        <p:nvSpPr>
          <p:cNvPr id="79" name="TextBox 78">
            <a:extLst>
              <a:ext uri="{FF2B5EF4-FFF2-40B4-BE49-F238E27FC236}">
                <a16:creationId xmlns:a16="http://schemas.microsoft.com/office/drawing/2014/main" id="{D3572B6D-4EF0-4392-93E8-2B23496FBA1F}"/>
              </a:ext>
            </a:extLst>
          </p:cNvPr>
          <p:cNvSpPr txBox="1"/>
          <p:nvPr/>
        </p:nvSpPr>
        <p:spPr>
          <a:xfrm>
            <a:off x="1768336" y="4200387"/>
            <a:ext cx="247219" cy="369332"/>
          </a:xfrm>
          <a:prstGeom prst="rect">
            <a:avLst/>
          </a:prstGeom>
          <a:noFill/>
        </p:spPr>
        <p:txBody>
          <a:bodyPr wrap="square" rtlCol="0">
            <a:spAutoFit/>
          </a:bodyPr>
          <a:lstStyle/>
          <a:p>
            <a:r>
              <a:rPr lang="en-US" altLang="ko-KR" dirty="0"/>
              <a:t>3</a:t>
            </a:r>
            <a:endParaRPr lang="ko-KR" altLang="en-US" dirty="0"/>
          </a:p>
        </p:txBody>
      </p:sp>
      <p:cxnSp>
        <p:nvCxnSpPr>
          <p:cNvPr id="80" name="직선 연결선 79">
            <a:extLst>
              <a:ext uri="{FF2B5EF4-FFF2-40B4-BE49-F238E27FC236}">
                <a16:creationId xmlns:a16="http://schemas.microsoft.com/office/drawing/2014/main" id="{9BF663C8-427C-4F2C-B431-585828F3470D}"/>
              </a:ext>
            </a:extLst>
          </p:cNvPr>
          <p:cNvCxnSpPr>
            <a:cxnSpLocks/>
            <a:endCxn id="77" idx="2"/>
          </p:cNvCxnSpPr>
          <p:nvPr/>
        </p:nvCxnSpPr>
        <p:spPr>
          <a:xfrm flipV="1">
            <a:off x="730878" y="4532558"/>
            <a:ext cx="228198" cy="22663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83" name="TextBox 82">
            <a:extLst>
              <a:ext uri="{FF2B5EF4-FFF2-40B4-BE49-F238E27FC236}">
                <a16:creationId xmlns:a16="http://schemas.microsoft.com/office/drawing/2014/main" id="{94816ED7-6024-4B06-907C-6100AAF7EACD}"/>
              </a:ext>
            </a:extLst>
          </p:cNvPr>
          <p:cNvSpPr txBox="1"/>
          <p:nvPr/>
        </p:nvSpPr>
        <p:spPr>
          <a:xfrm>
            <a:off x="483659" y="4680108"/>
            <a:ext cx="247219" cy="369332"/>
          </a:xfrm>
          <a:prstGeom prst="rect">
            <a:avLst/>
          </a:prstGeom>
          <a:noFill/>
        </p:spPr>
        <p:txBody>
          <a:bodyPr wrap="square" rtlCol="0">
            <a:spAutoFit/>
          </a:bodyPr>
          <a:lstStyle/>
          <a:p>
            <a:r>
              <a:rPr lang="en-US" altLang="ko-KR" dirty="0"/>
              <a:t>5</a:t>
            </a:r>
            <a:endParaRPr lang="ko-KR" altLang="en-US" dirty="0"/>
          </a:p>
        </p:txBody>
      </p:sp>
      <p:sp>
        <p:nvSpPr>
          <p:cNvPr id="84" name="TextBox 83">
            <a:extLst>
              <a:ext uri="{FF2B5EF4-FFF2-40B4-BE49-F238E27FC236}">
                <a16:creationId xmlns:a16="http://schemas.microsoft.com/office/drawing/2014/main" id="{6A417261-0AB0-4BE6-900D-99189ADF71EB}"/>
              </a:ext>
            </a:extLst>
          </p:cNvPr>
          <p:cNvSpPr txBox="1"/>
          <p:nvPr/>
        </p:nvSpPr>
        <p:spPr>
          <a:xfrm>
            <a:off x="1093215" y="4679484"/>
            <a:ext cx="247219" cy="369332"/>
          </a:xfrm>
          <a:prstGeom prst="rect">
            <a:avLst/>
          </a:prstGeom>
          <a:noFill/>
        </p:spPr>
        <p:txBody>
          <a:bodyPr wrap="square" rtlCol="0">
            <a:spAutoFit/>
          </a:bodyPr>
          <a:lstStyle/>
          <a:p>
            <a:r>
              <a:rPr lang="en-US" altLang="ko-KR" dirty="0"/>
              <a:t>6</a:t>
            </a:r>
            <a:endParaRPr lang="ko-KR" altLang="en-US" dirty="0"/>
          </a:p>
        </p:txBody>
      </p:sp>
      <p:sp>
        <p:nvSpPr>
          <p:cNvPr id="85" name="TextBox 84">
            <a:extLst>
              <a:ext uri="{FF2B5EF4-FFF2-40B4-BE49-F238E27FC236}">
                <a16:creationId xmlns:a16="http://schemas.microsoft.com/office/drawing/2014/main" id="{02195637-A92E-4A15-B0CA-CABF29679EF3}"/>
              </a:ext>
            </a:extLst>
          </p:cNvPr>
          <p:cNvSpPr txBox="1"/>
          <p:nvPr/>
        </p:nvSpPr>
        <p:spPr>
          <a:xfrm>
            <a:off x="1560891" y="4717122"/>
            <a:ext cx="247219" cy="369332"/>
          </a:xfrm>
          <a:prstGeom prst="rect">
            <a:avLst/>
          </a:prstGeom>
          <a:noFill/>
        </p:spPr>
        <p:txBody>
          <a:bodyPr wrap="square" rtlCol="0">
            <a:spAutoFit/>
          </a:bodyPr>
          <a:lstStyle/>
          <a:p>
            <a:r>
              <a:rPr lang="en-US" altLang="ko-KR" dirty="0"/>
              <a:t>7</a:t>
            </a:r>
            <a:endParaRPr lang="ko-KR" altLang="en-US" dirty="0"/>
          </a:p>
        </p:txBody>
      </p:sp>
      <p:sp>
        <p:nvSpPr>
          <p:cNvPr id="86" name="TextBox 85">
            <a:extLst>
              <a:ext uri="{FF2B5EF4-FFF2-40B4-BE49-F238E27FC236}">
                <a16:creationId xmlns:a16="http://schemas.microsoft.com/office/drawing/2014/main" id="{0E4582CD-482D-427B-8313-A11E6BF21467}"/>
              </a:ext>
            </a:extLst>
          </p:cNvPr>
          <p:cNvSpPr txBox="1"/>
          <p:nvPr/>
        </p:nvSpPr>
        <p:spPr>
          <a:xfrm>
            <a:off x="2170447" y="4679484"/>
            <a:ext cx="247219" cy="369332"/>
          </a:xfrm>
          <a:prstGeom prst="rect">
            <a:avLst/>
          </a:prstGeom>
          <a:noFill/>
        </p:spPr>
        <p:txBody>
          <a:bodyPr wrap="square" rtlCol="0">
            <a:spAutoFit/>
          </a:bodyPr>
          <a:lstStyle/>
          <a:p>
            <a:r>
              <a:rPr lang="en-US" altLang="ko-KR" dirty="0"/>
              <a:t>4</a:t>
            </a:r>
            <a:endParaRPr lang="ko-KR" altLang="en-US" dirty="0"/>
          </a:p>
        </p:txBody>
      </p:sp>
      <p:cxnSp>
        <p:nvCxnSpPr>
          <p:cNvPr id="87" name="직선 연결선 86">
            <a:extLst>
              <a:ext uri="{FF2B5EF4-FFF2-40B4-BE49-F238E27FC236}">
                <a16:creationId xmlns:a16="http://schemas.microsoft.com/office/drawing/2014/main" id="{219BFDF4-9A71-439D-8FD4-108BB55FCBD3}"/>
              </a:ext>
            </a:extLst>
          </p:cNvPr>
          <p:cNvCxnSpPr>
            <a:cxnSpLocks/>
            <a:endCxn id="78" idx="2"/>
          </p:cNvCxnSpPr>
          <p:nvPr/>
        </p:nvCxnSpPr>
        <p:spPr>
          <a:xfrm flipV="1">
            <a:off x="1321413" y="4585170"/>
            <a:ext cx="100532" cy="13195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직선 연결선 91">
            <a:extLst>
              <a:ext uri="{FF2B5EF4-FFF2-40B4-BE49-F238E27FC236}">
                <a16:creationId xmlns:a16="http://schemas.microsoft.com/office/drawing/2014/main" id="{A49F0D86-0EF7-440C-88DE-C530644C5107}"/>
              </a:ext>
            </a:extLst>
          </p:cNvPr>
          <p:cNvCxnSpPr>
            <a:cxnSpLocks/>
            <a:endCxn id="78" idx="2"/>
          </p:cNvCxnSpPr>
          <p:nvPr/>
        </p:nvCxnSpPr>
        <p:spPr>
          <a:xfrm flipH="1" flipV="1">
            <a:off x="1421945" y="4585170"/>
            <a:ext cx="164362" cy="17402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직선 연결선 95">
            <a:extLst>
              <a:ext uri="{FF2B5EF4-FFF2-40B4-BE49-F238E27FC236}">
                <a16:creationId xmlns:a16="http://schemas.microsoft.com/office/drawing/2014/main" id="{EDF45FC3-2D2B-457C-A2D6-41926460B021}"/>
              </a:ext>
            </a:extLst>
          </p:cNvPr>
          <p:cNvCxnSpPr>
            <a:cxnSpLocks/>
          </p:cNvCxnSpPr>
          <p:nvPr/>
        </p:nvCxnSpPr>
        <p:spPr>
          <a:xfrm flipH="1" flipV="1">
            <a:off x="1973457" y="4542501"/>
            <a:ext cx="278501" cy="29443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20002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직사각형 6"/>
          <p:cNvSpPr/>
          <p:nvPr/>
        </p:nvSpPr>
        <p:spPr>
          <a:xfrm>
            <a:off x="0" y="0"/>
            <a:ext cx="5326144" cy="685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rgbClr val="404040"/>
              </a:solidFill>
            </a:endParaRPr>
          </a:p>
        </p:txBody>
      </p:sp>
      <p:sp>
        <p:nvSpPr>
          <p:cNvPr id="8" name="TextBox 7"/>
          <p:cNvSpPr txBox="1"/>
          <p:nvPr/>
        </p:nvSpPr>
        <p:spPr>
          <a:xfrm>
            <a:off x="1102936" y="2855010"/>
            <a:ext cx="3120272" cy="646331"/>
          </a:xfrm>
          <a:prstGeom prst="rect">
            <a:avLst/>
          </a:prstGeom>
          <a:noFill/>
        </p:spPr>
        <p:txBody>
          <a:bodyPr wrap="square" rtlCol="0">
            <a:spAutoFit/>
          </a:bodyPr>
          <a:lstStyle/>
          <a:p>
            <a:pPr algn="ctr"/>
            <a:r>
              <a:rPr lang="en-US" altLang="ko-KR" sz="3600" dirty="0">
                <a:solidFill>
                  <a:schemeClr val="bg1"/>
                </a:solidFill>
                <a:effectLst>
                  <a:outerShdw blurRad="38100" dist="38100" dir="2700000" algn="tl">
                    <a:srgbClr val="000000">
                      <a:alpha val="43137"/>
                    </a:srgbClr>
                  </a:outerShdw>
                </a:effectLst>
                <a:latin typeface="Bahnschrift SemiBold Condensed" panose="020B0502040204020203" pitchFamily="34" charset="0"/>
              </a:rPr>
              <a:t>CONTENTS</a:t>
            </a:r>
            <a:endParaRPr lang="ko-KR" altLang="en-US" sz="3600" dirty="0">
              <a:solidFill>
                <a:schemeClr val="bg1"/>
              </a:solidFill>
              <a:effectLst>
                <a:outerShdw blurRad="38100" dist="38100" dir="2700000" algn="tl">
                  <a:srgbClr val="000000">
                    <a:alpha val="43137"/>
                  </a:srgbClr>
                </a:outerShdw>
              </a:effectLst>
              <a:latin typeface="Bahnschrift SemiBold Condensed" panose="020B0502040204020203" pitchFamily="34" charset="0"/>
            </a:endParaRPr>
          </a:p>
        </p:txBody>
      </p:sp>
      <p:sp>
        <p:nvSpPr>
          <p:cNvPr id="9" name="TextBox 8"/>
          <p:cNvSpPr txBox="1"/>
          <p:nvPr/>
        </p:nvSpPr>
        <p:spPr>
          <a:xfrm>
            <a:off x="7041823" y="1195691"/>
            <a:ext cx="3780148" cy="461665"/>
          </a:xfrm>
          <a:prstGeom prst="rect">
            <a:avLst/>
          </a:prstGeom>
          <a:noFill/>
        </p:spPr>
        <p:txBody>
          <a:bodyPr wrap="square" rtlCol="0">
            <a:spAutoFit/>
          </a:bodyPr>
          <a:lstStyle/>
          <a:p>
            <a:r>
              <a:rPr lang="en-US" altLang="ko-KR" sz="2400" dirty="0">
                <a:solidFill>
                  <a:schemeClr val="tx1">
                    <a:lumMod val="75000"/>
                    <a:lumOff val="25000"/>
                  </a:schemeClr>
                </a:solidFill>
              </a:rPr>
              <a:t>Introduction</a:t>
            </a:r>
            <a:endParaRPr lang="ko-KR" altLang="en-US" sz="2400" dirty="0">
              <a:solidFill>
                <a:schemeClr val="tx1">
                  <a:lumMod val="75000"/>
                  <a:lumOff val="25000"/>
                </a:schemeClr>
              </a:solidFill>
            </a:endParaRPr>
          </a:p>
        </p:txBody>
      </p:sp>
      <p:cxnSp>
        <p:nvCxnSpPr>
          <p:cNvPr id="11" name="직선 연결선 10"/>
          <p:cNvCxnSpPr/>
          <p:nvPr/>
        </p:nvCxnSpPr>
        <p:spPr>
          <a:xfrm>
            <a:off x="1310325" y="2853698"/>
            <a:ext cx="1611984"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 name="직선 연결선 11"/>
          <p:cNvCxnSpPr/>
          <p:nvPr/>
        </p:nvCxnSpPr>
        <p:spPr>
          <a:xfrm>
            <a:off x="2611224" y="3501341"/>
            <a:ext cx="1611984"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5825766" y="1011025"/>
            <a:ext cx="1216057" cy="1107996"/>
          </a:xfrm>
          <a:prstGeom prst="rect">
            <a:avLst/>
          </a:prstGeom>
          <a:noFill/>
        </p:spPr>
        <p:txBody>
          <a:bodyPr wrap="square" rtlCol="0">
            <a:spAutoFit/>
          </a:bodyPr>
          <a:lstStyle/>
          <a:p>
            <a:r>
              <a:rPr lang="en-US" altLang="ko-KR" sz="6600" dirty="0">
                <a:solidFill>
                  <a:schemeClr val="tx1">
                    <a:lumMod val="75000"/>
                    <a:lumOff val="25000"/>
                  </a:schemeClr>
                </a:solidFill>
                <a:effectLst>
                  <a:outerShdw blurRad="38100" dist="38100" dir="2700000" algn="tl">
                    <a:srgbClr val="000000">
                      <a:alpha val="43137"/>
                    </a:srgbClr>
                  </a:outerShdw>
                </a:effectLst>
              </a:rPr>
              <a:t>01</a:t>
            </a:r>
            <a:endParaRPr lang="ko-KR" altLang="en-US" sz="6600" dirty="0">
              <a:solidFill>
                <a:schemeClr val="tx1">
                  <a:lumMod val="75000"/>
                  <a:lumOff val="25000"/>
                </a:schemeClr>
              </a:solidFill>
              <a:effectLst>
                <a:outerShdw blurRad="38100" dist="38100" dir="2700000" algn="tl">
                  <a:srgbClr val="000000">
                    <a:alpha val="43137"/>
                  </a:srgbClr>
                </a:outerShdw>
              </a:effectLst>
            </a:endParaRPr>
          </a:p>
        </p:txBody>
      </p:sp>
      <p:sp>
        <p:nvSpPr>
          <p:cNvPr id="14" name="TextBox 13"/>
          <p:cNvSpPr txBox="1"/>
          <p:nvPr/>
        </p:nvSpPr>
        <p:spPr>
          <a:xfrm>
            <a:off x="7041823" y="2488353"/>
            <a:ext cx="4183640" cy="461665"/>
          </a:xfrm>
          <a:prstGeom prst="rect">
            <a:avLst/>
          </a:prstGeom>
          <a:noFill/>
        </p:spPr>
        <p:txBody>
          <a:bodyPr wrap="square" rtlCol="0">
            <a:spAutoFit/>
          </a:bodyPr>
          <a:lstStyle/>
          <a:p>
            <a:r>
              <a:rPr lang="en-US" altLang="ko-KR" sz="2400" dirty="0">
                <a:solidFill>
                  <a:schemeClr val="tx1">
                    <a:lumMod val="75000"/>
                    <a:lumOff val="25000"/>
                  </a:schemeClr>
                </a:solidFill>
              </a:rPr>
              <a:t>Attacks on sensor networks</a:t>
            </a:r>
            <a:endParaRPr lang="ko-KR" altLang="en-US" sz="2400" dirty="0">
              <a:solidFill>
                <a:schemeClr val="tx1">
                  <a:lumMod val="75000"/>
                  <a:lumOff val="25000"/>
                </a:schemeClr>
              </a:solidFill>
            </a:endParaRPr>
          </a:p>
        </p:txBody>
      </p:sp>
      <p:sp>
        <p:nvSpPr>
          <p:cNvPr id="15" name="TextBox 14"/>
          <p:cNvSpPr txBox="1"/>
          <p:nvPr/>
        </p:nvSpPr>
        <p:spPr>
          <a:xfrm>
            <a:off x="5825766" y="2303687"/>
            <a:ext cx="1216057" cy="1107996"/>
          </a:xfrm>
          <a:prstGeom prst="rect">
            <a:avLst/>
          </a:prstGeom>
          <a:noFill/>
        </p:spPr>
        <p:txBody>
          <a:bodyPr wrap="square" rtlCol="0">
            <a:spAutoFit/>
          </a:bodyPr>
          <a:lstStyle/>
          <a:p>
            <a:r>
              <a:rPr lang="en-US" altLang="ko-KR" sz="6600" dirty="0">
                <a:solidFill>
                  <a:schemeClr val="tx1">
                    <a:lumMod val="50000"/>
                    <a:lumOff val="50000"/>
                  </a:schemeClr>
                </a:solidFill>
                <a:effectLst>
                  <a:outerShdw blurRad="38100" dist="38100" dir="2700000" algn="tl">
                    <a:srgbClr val="000000">
                      <a:alpha val="43137"/>
                    </a:srgbClr>
                  </a:outerShdw>
                </a:effectLst>
              </a:rPr>
              <a:t>02</a:t>
            </a:r>
            <a:endParaRPr lang="ko-KR" altLang="en-US" sz="6600" dirty="0">
              <a:solidFill>
                <a:schemeClr val="tx1">
                  <a:lumMod val="50000"/>
                  <a:lumOff val="50000"/>
                </a:schemeClr>
              </a:solidFill>
              <a:effectLst>
                <a:outerShdw blurRad="38100" dist="38100" dir="2700000" algn="tl">
                  <a:srgbClr val="000000">
                    <a:alpha val="43137"/>
                  </a:srgbClr>
                </a:outerShdw>
              </a:effectLst>
            </a:endParaRPr>
          </a:p>
        </p:txBody>
      </p:sp>
      <p:sp>
        <p:nvSpPr>
          <p:cNvPr id="16" name="TextBox 15"/>
          <p:cNvSpPr txBox="1"/>
          <p:nvPr/>
        </p:nvSpPr>
        <p:spPr>
          <a:xfrm>
            <a:off x="7041823" y="3781015"/>
            <a:ext cx="4303956" cy="461665"/>
          </a:xfrm>
          <a:prstGeom prst="rect">
            <a:avLst/>
          </a:prstGeom>
          <a:noFill/>
        </p:spPr>
        <p:txBody>
          <a:bodyPr wrap="square" rtlCol="0">
            <a:spAutoFit/>
          </a:bodyPr>
          <a:lstStyle/>
          <a:p>
            <a:r>
              <a:rPr lang="en-US" altLang="ko-KR" sz="2400" dirty="0">
                <a:solidFill>
                  <a:schemeClr val="tx1">
                    <a:lumMod val="75000"/>
                    <a:lumOff val="25000"/>
                  </a:schemeClr>
                </a:solidFill>
              </a:rPr>
              <a:t>….</a:t>
            </a:r>
            <a:endParaRPr lang="ko-KR" altLang="en-US" sz="2400" dirty="0">
              <a:solidFill>
                <a:schemeClr val="tx1">
                  <a:lumMod val="75000"/>
                  <a:lumOff val="25000"/>
                </a:schemeClr>
              </a:solidFill>
            </a:endParaRPr>
          </a:p>
        </p:txBody>
      </p:sp>
      <p:sp>
        <p:nvSpPr>
          <p:cNvPr id="17" name="TextBox 16"/>
          <p:cNvSpPr txBox="1"/>
          <p:nvPr/>
        </p:nvSpPr>
        <p:spPr>
          <a:xfrm>
            <a:off x="5825766" y="3596349"/>
            <a:ext cx="1216057" cy="1107996"/>
          </a:xfrm>
          <a:prstGeom prst="rect">
            <a:avLst/>
          </a:prstGeom>
          <a:noFill/>
        </p:spPr>
        <p:txBody>
          <a:bodyPr wrap="square" rtlCol="0">
            <a:spAutoFit/>
          </a:bodyPr>
          <a:lstStyle/>
          <a:p>
            <a:r>
              <a:rPr lang="en-US" altLang="ko-KR" sz="6600" dirty="0">
                <a:solidFill>
                  <a:schemeClr val="tx1">
                    <a:lumMod val="75000"/>
                    <a:lumOff val="25000"/>
                  </a:schemeClr>
                </a:solidFill>
                <a:effectLst>
                  <a:outerShdw blurRad="38100" dist="38100" dir="2700000" algn="tl">
                    <a:srgbClr val="000000">
                      <a:alpha val="43137"/>
                    </a:srgbClr>
                  </a:outerShdw>
                </a:effectLst>
              </a:rPr>
              <a:t>03</a:t>
            </a:r>
            <a:endParaRPr lang="ko-KR" altLang="en-US" sz="6600" dirty="0">
              <a:solidFill>
                <a:schemeClr val="tx1">
                  <a:lumMod val="75000"/>
                  <a:lumOff val="25000"/>
                </a:schemeClr>
              </a:solidFill>
              <a:effectLst>
                <a:outerShdw blurRad="38100" dist="38100" dir="2700000" algn="tl">
                  <a:srgbClr val="000000">
                    <a:alpha val="43137"/>
                  </a:srgbClr>
                </a:outerShdw>
              </a:effectLst>
            </a:endParaRPr>
          </a:p>
        </p:txBody>
      </p:sp>
      <p:sp>
        <p:nvSpPr>
          <p:cNvPr id="18" name="TextBox 17"/>
          <p:cNvSpPr txBox="1"/>
          <p:nvPr/>
        </p:nvSpPr>
        <p:spPr>
          <a:xfrm>
            <a:off x="7041823" y="4998316"/>
            <a:ext cx="3780148" cy="461665"/>
          </a:xfrm>
          <a:prstGeom prst="rect">
            <a:avLst/>
          </a:prstGeom>
          <a:noFill/>
        </p:spPr>
        <p:txBody>
          <a:bodyPr wrap="square" rtlCol="0">
            <a:spAutoFit/>
          </a:bodyPr>
          <a:lstStyle/>
          <a:p>
            <a:r>
              <a:rPr lang="en-US" altLang="ko-KR" sz="2400" dirty="0">
                <a:solidFill>
                  <a:schemeClr val="tx1">
                    <a:lumMod val="75000"/>
                    <a:lumOff val="25000"/>
                  </a:schemeClr>
                </a:solidFill>
              </a:rPr>
              <a:t>Conclusion</a:t>
            </a:r>
            <a:endParaRPr lang="ko-KR" altLang="en-US" sz="2400" dirty="0">
              <a:solidFill>
                <a:schemeClr val="tx1">
                  <a:lumMod val="75000"/>
                  <a:lumOff val="25000"/>
                </a:schemeClr>
              </a:solidFill>
            </a:endParaRPr>
          </a:p>
        </p:txBody>
      </p:sp>
      <p:sp>
        <p:nvSpPr>
          <p:cNvPr id="19" name="TextBox 18"/>
          <p:cNvSpPr txBox="1"/>
          <p:nvPr/>
        </p:nvSpPr>
        <p:spPr>
          <a:xfrm>
            <a:off x="5825766" y="4813650"/>
            <a:ext cx="1216057" cy="1107996"/>
          </a:xfrm>
          <a:prstGeom prst="rect">
            <a:avLst/>
          </a:prstGeom>
          <a:noFill/>
        </p:spPr>
        <p:txBody>
          <a:bodyPr wrap="square" rtlCol="0">
            <a:spAutoFit/>
          </a:bodyPr>
          <a:lstStyle/>
          <a:p>
            <a:r>
              <a:rPr lang="en-US" altLang="ko-KR" sz="6600" dirty="0">
                <a:solidFill>
                  <a:schemeClr val="tx1">
                    <a:lumMod val="50000"/>
                    <a:lumOff val="50000"/>
                  </a:schemeClr>
                </a:solidFill>
                <a:effectLst>
                  <a:outerShdw blurRad="38100" dist="38100" dir="2700000" algn="tl">
                    <a:srgbClr val="000000">
                      <a:alpha val="43137"/>
                    </a:srgbClr>
                  </a:outerShdw>
                </a:effectLst>
              </a:rPr>
              <a:t>04</a:t>
            </a:r>
            <a:endParaRPr lang="ko-KR" altLang="en-US" sz="6600" dirty="0">
              <a:solidFill>
                <a:schemeClr val="tx1">
                  <a:lumMod val="50000"/>
                  <a:lumOff val="50000"/>
                </a:schemeClr>
              </a:solidFill>
              <a:effectLst>
                <a:outerShdw blurRad="38100" dist="38100" dir="2700000" algn="tl">
                  <a:srgbClr val="000000">
                    <a:alpha val="43137"/>
                  </a:srgbClr>
                </a:outerShdw>
              </a:effectLst>
            </a:endParaRPr>
          </a:p>
        </p:txBody>
      </p:sp>
      <p:sp>
        <p:nvSpPr>
          <p:cNvPr id="20" name="TextBox 19"/>
          <p:cNvSpPr txBox="1"/>
          <p:nvPr/>
        </p:nvSpPr>
        <p:spPr>
          <a:xfrm>
            <a:off x="7041822" y="1619675"/>
            <a:ext cx="4664903" cy="276999"/>
          </a:xfrm>
          <a:prstGeom prst="rect">
            <a:avLst/>
          </a:prstGeom>
          <a:noFill/>
        </p:spPr>
        <p:txBody>
          <a:bodyPr wrap="square" rtlCol="0">
            <a:spAutoFit/>
          </a:bodyPr>
          <a:lstStyle/>
          <a:p>
            <a:r>
              <a:rPr lang="en-US" altLang="ko-KR" sz="1200" dirty="0">
                <a:solidFill>
                  <a:schemeClr val="bg1">
                    <a:lumMod val="50000"/>
                  </a:schemeClr>
                </a:solidFill>
              </a:rPr>
              <a:t>Introduction and Background on Sensor Network Security</a:t>
            </a:r>
            <a:endParaRPr lang="ko-KR" altLang="en-US" sz="1200" dirty="0">
              <a:solidFill>
                <a:schemeClr val="bg1">
                  <a:lumMod val="50000"/>
                </a:schemeClr>
              </a:solidFill>
            </a:endParaRPr>
          </a:p>
        </p:txBody>
      </p:sp>
      <p:sp>
        <p:nvSpPr>
          <p:cNvPr id="21" name="TextBox 20"/>
          <p:cNvSpPr txBox="1"/>
          <p:nvPr/>
        </p:nvSpPr>
        <p:spPr>
          <a:xfrm>
            <a:off x="7041823" y="2895365"/>
            <a:ext cx="3893270" cy="276999"/>
          </a:xfrm>
          <a:prstGeom prst="rect">
            <a:avLst/>
          </a:prstGeom>
          <a:noFill/>
        </p:spPr>
        <p:txBody>
          <a:bodyPr wrap="square" rtlCol="0">
            <a:spAutoFit/>
          </a:bodyPr>
          <a:lstStyle/>
          <a:p>
            <a:r>
              <a:rPr lang="en-US" altLang="ko-KR" sz="1200" dirty="0">
                <a:solidFill>
                  <a:schemeClr val="bg1">
                    <a:lumMod val="50000"/>
                  </a:schemeClr>
                </a:solidFill>
              </a:rPr>
              <a:t>Assumptions and categories of attacks</a:t>
            </a:r>
            <a:endParaRPr lang="ko-KR" altLang="en-US" sz="1200" dirty="0">
              <a:solidFill>
                <a:schemeClr val="bg1">
                  <a:lumMod val="50000"/>
                </a:schemeClr>
              </a:solidFill>
            </a:endParaRPr>
          </a:p>
        </p:txBody>
      </p:sp>
      <p:sp>
        <p:nvSpPr>
          <p:cNvPr id="22" name="TextBox 21"/>
          <p:cNvSpPr txBox="1"/>
          <p:nvPr/>
        </p:nvSpPr>
        <p:spPr>
          <a:xfrm>
            <a:off x="7041823" y="4184292"/>
            <a:ext cx="3893270" cy="276999"/>
          </a:xfrm>
          <a:prstGeom prst="rect">
            <a:avLst/>
          </a:prstGeom>
          <a:noFill/>
        </p:spPr>
        <p:txBody>
          <a:bodyPr wrap="square" rtlCol="0">
            <a:spAutoFit/>
          </a:bodyPr>
          <a:lstStyle/>
          <a:p>
            <a:r>
              <a:rPr lang="en-US" altLang="ko-KR" sz="1200" dirty="0">
                <a:solidFill>
                  <a:schemeClr val="bg1">
                    <a:lumMod val="50000"/>
                  </a:schemeClr>
                </a:solidFill>
              </a:rPr>
              <a:t>……</a:t>
            </a:r>
            <a:endParaRPr lang="ko-KR" altLang="en-US" sz="1200" dirty="0">
              <a:solidFill>
                <a:schemeClr val="bg1">
                  <a:lumMod val="50000"/>
                </a:schemeClr>
              </a:solidFill>
            </a:endParaRPr>
          </a:p>
        </p:txBody>
      </p:sp>
      <p:sp>
        <p:nvSpPr>
          <p:cNvPr id="23" name="TextBox 22"/>
          <p:cNvSpPr txBox="1"/>
          <p:nvPr/>
        </p:nvSpPr>
        <p:spPr>
          <a:xfrm>
            <a:off x="7041823" y="5459981"/>
            <a:ext cx="3893270" cy="276999"/>
          </a:xfrm>
          <a:prstGeom prst="rect">
            <a:avLst/>
          </a:prstGeom>
          <a:noFill/>
        </p:spPr>
        <p:txBody>
          <a:bodyPr wrap="square" rtlCol="0">
            <a:spAutoFit/>
          </a:bodyPr>
          <a:lstStyle/>
          <a:p>
            <a:r>
              <a:rPr lang="en-US" altLang="ko-KR" sz="1200" dirty="0">
                <a:solidFill>
                  <a:schemeClr val="bg1">
                    <a:lumMod val="50000"/>
                  </a:schemeClr>
                </a:solidFill>
              </a:rPr>
              <a:t>Take </a:t>
            </a:r>
            <a:r>
              <a:rPr lang="en-US" altLang="ko-KR" sz="1200" dirty="0" err="1">
                <a:solidFill>
                  <a:schemeClr val="bg1">
                    <a:lumMod val="50000"/>
                  </a:schemeClr>
                </a:solidFill>
              </a:rPr>
              <a:t>aways</a:t>
            </a:r>
            <a:endParaRPr lang="ko-KR" altLang="en-US" sz="1200" dirty="0">
              <a:solidFill>
                <a:schemeClr val="bg1">
                  <a:lumMod val="50000"/>
                </a:schemeClr>
              </a:solidFill>
            </a:endParaRPr>
          </a:p>
        </p:txBody>
      </p:sp>
      <p:sp>
        <p:nvSpPr>
          <p:cNvPr id="2" name="슬라이드 번호 개체 틀 1"/>
          <p:cNvSpPr>
            <a:spLocks noGrp="1"/>
          </p:cNvSpPr>
          <p:nvPr>
            <p:ph type="sldNum" sz="quarter" idx="12"/>
          </p:nvPr>
        </p:nvSpPr>
        <p:spPr/>
        <p:txBody>
          <a:bodyPr/>
          <a:lstStyle/>
          <a:p>
            <a:fld id="{AD68BFA4-A7DE-4C49-BCEC-B3A47435A975}" type="slidenum">
              <a:rPr lang="ko-KR" altLang="en-US" smtClean="0"/>
              <a:t>3</a:t>
            </a:fld>
            <a:endParaRPr lang="ko-KR" altLang="en-US"/>
          </a:p>
        </p:txBody>
      </p:sp>
      <p:sp>
        <p:nvSpPr>
          <p:cNvPr id="3" name="Rectangle 2"/>
          <p:cNvSpPr/>
          <p:nvPr/>
        </p:nvSpPr>
        <p:spPr>
          <a:xfrm>
            <a:off x="5546558" y="2303687"/>
            <a:ext cx="5955631" cy="3820387"/>
          </a:xfrm>
          <a:prstGeom prst="rect">
            <a:avLst/>
          </a:pr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2296575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348344" y="260364"/>
            <a:ext cx="9818006" cy="720000"/>
          </a:xfrm>
        </p:spPr>
        <p:txBody>
          <a:bodyPr>
            <a:noAutofit/>
          </a:bodyPr>
          <a:lstStyle/>
          <a:p>
            <a:r>
              <a:rPr lang="en-US" altLang="ko-KR" sz="4400" dirty="0" err="1">
                <a:solidFill>
                  <a:prstClr val="black"/>
                </a:solidFill>
              </a:rPr>
              <a:t>TinyOS</a:t>
            </a:r>
            <a:endParaRPr lang="ko-KR" altLang="en-US" sz="3200" dirty="0"/>
          </a:p>
        </p:txBody>
      </p:sp>
      <p:sp>
        <p:nvSpPr>
          <p:cNvPr id="3" name="내용 개체 틀 2"/>
          <p:cNvSpPr>
            <a:spLocks noGrp="1"/>
          </p:cNvSpPr>
          <p:nvPr>
            <p:ph idx="1"/>
          </p:nvPr>
        </p:nvSpPr>
        <p:spPr>
          <a:xfrm>
            <a:off x="255806" y="1275200"/>
            <a:ext cx="11514853" cy="5206281"/>
          </a:xfrm>
        </p:spPr>
        <p:txBody>
          <a:bodyPr>
            <a:normAutofit/>
          </a:bodyPr>
          <a:lstStyle/>
          <a:p>
            <a:r>
              <a:rPr lang="en-US" altLang="ko-KR" u="sng" dirty="0"/>
              <a:t>Basic </a:t>
            </a:r>
            <a:r>
              <a:rPr lang="en-US" altLang="ko-KR" u="sng" dirty="0" err="1"/>
              <a:t>TinyOS</a:t>
            </a:r>
            <a:r>
              <a:rPr lang="en-US" altLang="ko-KR" u="sng" dirty="0"/>
              <a:t> Beaconing protocol</a:t>
            </a:r>
          </a:p>
          <a:p>
            <a:pPr>
              <a:buFont typeface="Wingdings" panose="05000000000000000000" pitchFamily="2" charset="2"/>
              <a:buChar char="Ø"/>
            </a:pPr>
            <a:r>
              <a:rPr lang="en-US" altLang="ko-KR" dirty="0"/>
              <a:t>All packets received or generated by a node are forwarded to its </a:t>
            </a:r>
            <a:r>
              <a:rPr lang="en-US" altLang="ko-KR" dirty="0" err="1"/>
              <a:t>paraent</a:t>
            </a:r>
            <a:endParaRPr lang="en-US" altLang="ko-KR" dirty="0"/>
          </a:p>
        </p:txBody>
      </p:sp>
      <p:sp>
        <p:nvSpPr>
          <p:cNvPr id="4" name="날짜 개체 틀 3"/>
          <p:cNvSpPr>
            <a:spLocks noGrp="1"/>
          </p:cNvSpPr>
          <p:nvPr>
            <p:ph type="dt" sz="half" idx="10"/>
          </p:nvPr>
        </p:nvSpPr>
        <p:spPr/>
        <p:txBody>
          <a:bodyPr/>
          <a:lstStyle/>
          <a:p>
            <a:fld id="{89CCCAEA-CCB0-4848-9971-CD72AA5B9D6E}" type="datetime1">
              <a:rPr lang="ko-KR" altLang="en-US" smtClean="0"/>
              <a:pPr/>
              <a:t>2020-11-17</a:t>
            </a:fld>
            <a:endParaRPr lang="ko-KR" altLang="en-US" dirty="0"/>
          </a:p>
        </p:txBody>
      </p:sp>
      <p:sp>
        <p:nvSpPr>
          <p:cNvPr id="5" name="슬라이드 번호 개체 틀 4"/>
          <p:cNvSpPr>
            <a:spLocks noGrp="1"/>
          </p:cNvSpPr>
          <p:nvPr>
            <p:ph type="sldNum" sz="quarter" idx="12"/>
          </p:nvPr>
        </p:nvSpPr>
        <p:spPr/>
        <p:txBody>
          <a:bodyPr/>
          <a:lstStyle/>
          <a:p>
            <a:fld id="{AD68BFA4-A7DE-4C49-BCEC-B3A47435A975}" type="slidenum">
              <a:rPr lang="ko-KR" altLang="en-US" smtClean="0"/>
              <a:t>30</a:t>
            </a:fld>
            <a:endParaRPr lang="ko-KR" altLang="en-US"/>
          </a:p>
        </p:txBody>
      </p:sp>
      <p:grpSp>
        <p:nvGrpSpPr>
          <p:cNvPr id="37" name="그룹 36">
            <a:extLst>
              <a:ext uri="{FF2B5EF4-FFF2-40B4-BE49-F238E27FC236}">
                <a16:creationId xmlns:a16="http://schemas.microsoft.com/office/drawing/2014/main" id="{5BB80EA6-7498-4BB3-B6D6-8749E6C76251}"/>
              </a:ext>
            </a:extLst>
          </p:cNvPr>
          <p:cNvGrpSpPr/>
          <p:nvPr/>
        </p:nvGrpSpPr>
        <p:grpSpPr>
          <a:xfrm>
            <a:off x="5011857" y="3787837"/>
            <a:ext cx="2523049" cy="2669728"/>
            <a:chOff x="4470436" y="2826934"/>
            <a:chExt cx="2523049" cy="2669728"/>
          </a:xfrm>
        </p:grpSpPr>
        <p:pic>
          <p:nvPicPr>
            <p:cNvPr id="38" name="그래픽 37" descr="셀 타워">
              <a:extLst>
                <a:ext uri="{FF2B5EF4-FFF2-40B4-BE49-F238E27FC236}">
                  <a16:creationId xmlns:a16="http://schemas.microsoft.com/office/drawing/2014/main" id="{86AC5194-8C95-4452-99AE-65926E17367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853454" y="3341091"/>
              <a:ext cx="914400" cy="914400"/>
            </a:xfrm>
            <a:prstGeom prst="rect">
              <a:avLst/>
            </a:prstGeom>
          </p:spPr>
        </p:pic>
        <p:sp>
          <p:nvSpPr>
            <p:cNvPr id="39" name="타원 38">
              <a:extLst>
                <a:ext uri="{FF2B5EF4-FFF2-40B4-BE49-F238E27FC236}">
                  <a16:creationId xmlns:a16="http://schemas.microsoft.com/office/drawing/2014/main" id="{3C365230-01DE-428F-8244-5F541BC4344E}"/>
                </a:ext>
              </a:extLst>
            </p:cNvPr>
            <p:cNvSpPr/>
            <p:nvPr/>
          </p:nvSpPr>
          <p:spPr>
            <a:xfrm>
              <a:off x="4470436" y="4127315"/>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0" name="타원 39">
              <a:extLst>
                <a:ext uri="{FF2B5EF4-FFF2-40B4-BE49-F238E27FC236}">
                  <a16:creationId xmlns:a16="http://schemas.microsoft.com/office/drawing/2014/main" id="{77953FF6-A4B5-4FB5-9483-1618C0D2DB88}"/>
                </a:ext>
              </a:extLst>
            </p:cNvPr>
            <p:cNvSpPr/>
            <p:nvPr/>
          </p:nvSpPr>
          <p:spPr>
            <a:xfrm>
              <a:off x="5887121" y="4383667"/>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1" name="타원 40">
              <a:extLst>
                <a:ext uri="{FF2B5EF4-FFF2-40B4-BE49-F238E27FC236}">
                  <a16:creationId xmlns:a16="http://schemas.microsoft.com/office/drawing/2014/main" id="{DBB5C4DB-DC65-4D58-8469-2CFC42F5EA6A}"/>
                </a:ext>
              </a:extLst>
            </p:cNvPr>
            <p:cNvSpPr/>
            <p:nvPr/>
          </p:nvSpPr>
          <p:spPr>
            <a:xfrm>
              <a:off x="5432247" y="2844745"/>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2" name="타원 41">
              <a:extLst>
                <a:ext uri="{FF2B5EF4-FFF2-40B4-BE49-F238E27FC236}">
                  <a16:creationId xmlns:a16="http://schemas.microsoft.com/office/drawing/2014/main" id="{3A2B170D-BEAC-4665-8D39-90CE252F78A3}"/>
                </a:ext>
              </a:extLst>
            </p:cNvPr>
            <p:cNvSpPr/>
            <p:nvPr/>
          </p:nvSpPr>
          <p:spPr>
            <a:xfrm>
              <a:off x="5679466" y="5240310"/>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3" name="타원 42">
              <a:extLst>
                <a:ext uri="{FF2B5EF4-FFF2-40B4-BE49-F238E27FC236}">
                  <a16:creationId xmlns:a16="http://schemas.microsoft.com/office/drawing/2014/main" id="{9201878F-506A-481B-8401-F977DBC97CF1}"/>
                </a:ext>
              </a:extLst>
            </p:cNvPr>
            <p:cNvSpPr/>
            <p:nvPr/>
          </p:nvSpPr>
          <p:spPr>
            <a:xfrm>
              <a:off x="6746266" y="4803163"/>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4" name="타원 43">
              <a:extLst>
                <a:ext uri="{FF2B5EF4-FFF2-40B4-BE49-F238E27FC236}">
                  <a16:creationId xmlns:a16="http://schemas.microsoft.com/office/drawing/2014/main" id="{31E32B0B-F3DF-4542-A346-19CB57677D0E}"/>
                </a:ext>
              </a:extLst>
            </p:cNvPr>
            <p:cNvSpPr/>
            <p:nvPr/>
          </p:nvSpPr>
          <p:spPr>
            <a:xfrm>
              <a:off x="6601730" y="2826934"/>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cxnSp>
        <p:nvCxnSpPr>
          <p:cNvPr id="45" name="직선 연결선 44">
            <a:extLst>
              <a:ext uri="{FF2B5EF4-FFF2-40B4-BE49-F238E27FC236}">
                <a16:creationId xmlns:a16="http://schemas.microsoft.com/office/drawing/2014/main" id="{388BF818-5ACA-4993-A07F-3273930C9422}"/>
              </a:ext>
            </a:extLst>
          </p:cNvPr>
          <p:cNvCxnSpPr>
            <a:stCxn id="39" idx="7"/>
          </p:cNvCxnSpPr>
          <p:nvPr/>
        </p:nvCxnSpPr>
        <p:spPr>
          <a:xfrm flipV="1">
            <a:off x="5222872" y="4993105"/>
            <a:ext cx="323686" cy="132655"/>
          </a:xfrm>
          <a:prstGeom prst="line">
            <a:avLst/>
          </a:prstGeom>
          <a:ln w="3810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6" name="직선 연결선 45">
            <a:extLst>
              <a:ext uri="{FF2B5EF4-FFF2-40B4-BE49-F238E27FC236}">
                <a16:creationId xmlns:a16="http://schemas.microsoft.com/office/drawing/2014/main" id="{9941B010-16D5-4180-A6CA-CA801EA9C753}"/>
              </a:ext>
            </a:extLst>
          </p:cNvPr>
          <p:cNvCxnSpPr>
            <a:cxnSpLocks/>
            <a:endCxn id="40" idx="1"/>
          </p:cNvCxnSpPr>
          <p:nvPr/>
        </p:nvCxnSpPr>
        <p:spPr>
          <a:xfrm>
            <a:off x="6220887" y="5181021"/>
            <a:ext cx="243859" cy="201091"/>
          </a:xfrm>
          <a:prstGeom prst="line">
            <a:avLst/>
          </a:prstGeom>
          <a:ln w="38100">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7" name="직선 연결선 46">
            <a:extLst>
              <a:ext uri="{FF2B5EF4-FFF2-40B4-BE49-F238E27FC236}">
                <a16:creationId xmlns:a16="http://schemas.microsoft.com/office/drawing/2014/main" id="{6182B13A-5AE4-47C1-A8E7-ED605A0B2453}"/>
              </a:ext>
            </a:extLst>
          </p:cNvPr>
          <p:cNvCxnSpPr>
            <a:cxnSpLocks/>
            <a:stCxn id="41" idx="3"/>
            <a:endCxn id="38" idx="0"/>
          </p:cNvCxnSpPr>
          <p:nvPr/>
        </p:nvCxnSpPr>
        <p:spPr>
          <a:xfrm flipH="1">
            <a:off x="5852075" y="4024458"/>
            <a:ext cx="157797" cy="277536"/>
          </a:xfrm>
          <a:prstGeom prst="line">
            <a:avLst/>
          </a:prstGeom>
          <a:ln w="3810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48" name="타원 47">
            <a:extLst>
              <a:ext uri="{FF2B5EF4-FFF2-40B4-BE49-F238E27FC236}">
                <a16:creationId xmlns:a16="http://schemas.microsoft.com/office/drawing/2014/main" id="{6DF28E0D-6839-43A3-B762-35E41BF237D1}"/>
              </a:ext>
            </a:extLst>
          </p:cNvPr>
          <p:cNvSpPr/>
          <p:nvPr/>
        </p:nvSpPr>
        <p:spPr>
          <a:xfrm>
            <a:off x="4303515" y="5326448"/>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cxnSp>
        <p:nvCxnSpPr>
          <p:cNvPr id="49" name="직선 연결선 48">
            <a:extLst>
              <a:ext uri="{FF2B5EF4-FFF2-40B4-BE49-F238E27FC236}">
                <a16:creationId xmlns:a16="http://schemas.microsoft.com/office/drawing/2014/main" id="{86D15568-567F-4DCE-A3C8-24F76F4AFC04}"/>
              </a:ext>
            </a:extLst>
          </p:cNvPr>
          <p:cNvCxnSpPr>
            <a:cxnSpLocks/>
            <a:stCxn id="48" idx="6"/>
            <a:endCxn id="39" idx="3"/>
          </p:cNvCxnSpPr>
          <p:nvPr/>
        </p:nvCxnSpPr>
        <p:spPr>
          <a:xfrm flipV="1">
            <a:off x="4550734" y="5307028"/>
            <a:ext cx="497327" cy="147596"/>
          </a:xfrm>
          <a:prstGeom prst="line">
            <a:avLst/>
          </a:prstGeom>
          <a:ln w="3810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50" name="직선 연결선 49">
            <a:extLst>
              <a:ext uri="{FF2B5EF4-FFF2-40B4-BE49-F238E27FC236}">
                <a16:creationId xmlns:a16="http://schemas.microsoft.com/office/drawing/2014/main" id="{65C63099-594D-4B5A-AC2C-60B10FBF6578}"/>
              </a:ext>
            </a:extLst>
          </p:cNvPr>
          <p:cNvCxnSpPr>
            <a:cxnSpLocks/>
            <a:stCxn id="42" idx="0"/>
            <a:endCxn id="40" idx="4"/>
          </p:cNvCxnSpPr>
          <p:nvPr/>
        </p:nvCxnSpPr>
        <p:spPr>
          <a:xfrm flipV="1">
            <a:off x="6344497" y="5600922"/>
            <a:ext cx="207655" cy="600291"/>
          </a:xfrm>
          <a:prstGeom prst="line">
            <a:avLst/>
          </a:prstGeom>
          <a:ln w="3810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52" name="직선 연결선 51">
            <a:extLst>
              <a:ext uri="{FF2B5EF4-FFF2-40B4-BE49-F238E27FC236}">
                <a16:creationId xmlns:a16="http://schemas.microsoft.com/office/drawing/2014/main" id="{01866287-51E8-4C94-8BF0-C80115B1CF01}"/>
              </a:ext>
            </a:extLst>
          </p:cNvPr>
          <p:cNvCxnSpPr>
            <a:cxnSpLocks/>
            <a:stCxn id="43" idx="1"/>
            <a:endCxn id="40" idx="6"/>
          </p:cNvCxnSpPr>
          <p:nvPr/>
        </p:nvCxnSpPr>
        <p:spPr>
          <a:xfrm flipH="1" flipV="1">
            <a:off x="6675761" y="5472746"/>
            <a:ext cx="648130" cy="328862"/>
          </a:xfrm>
          <a:prstGeom prst="line">
            <a:avLst/>
          </a:prstGeom>
          <a:ln w="3810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55" name="직선 연결선 54">
            <a:extLst>
              <a:ext uri="{FF2B5EF4-FFF2-40B4-BE49-F238E27FC236}">
                <a16:creationId xmlns:a16="http://schemas.microsoft.com/office/drawing/2014/main" id="{DF70A131-23FF-4A60-9480-2B5550FFC63F}"/>
              </a:ext>
            </a:extLst>
          </p:cNvPr>
          <p:cNvCxnSpPr>
            <a:cxnSpLocks/>
            <a:stCxn id="41" idx="6"/>
            <a:endCxn id="44" idx="2"/>
          </p:cNvCxnSpPr>
          <p:nvPr/>
        </p:nvCxnSpPr>
        <p:spPr>
          <a:xfrm flipV="1">
            <a:off x="6220887" y="3916013"/>
            <a:ext cx="922264" cy="17811"/>
          </a:xfrm>
          <a:prstGeom prst="line">
            <a:avLst/>
          </a:prstGeom>
          <a:ln w="38100">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28635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348344" y="260364"/>
            <a:ext cx="9818006" cy="720000"/>
          </a:xfrm>
        </p:spPr>
        <p:txBody>
          <a:bodyPr>
            <a:noAutofit/>
          </a:bodyPr>
          <a:lstStyle/>
          <a:p>
            <a:r>
              <a:rPr lang="en-US" altLang="ko-KR" sz="4400" dirty="0" err="1">
                <a:solidFill>
                  <a:prstClr val="black"/>
                </a:solidFill>
              </a:rPr>
              <a:t>TinyOS</a:t>
            </a:r>
            <a:endParaRPr lang="ko-KR" altLang="en-US" sz="3200" dirty="0"/>
          </a:p>
        </p:txBody>
      </p:sp>
      <p:sp>
        <p:nvSpPr>
          <p:cNvPr id="3" name="내용 개체 틀 2"/>
          <p:cNvSpPr>
            <a:spLocks noGrp="1"/>
          </p:cNvSpPr>
          <p:nvPr>
            <p:ph idx="1"/>
          </p:nvPr>
        </p:nvSpPr>
        <p:spPr>
          <a:xfrm>
            <a:off x="255806" y="1275200"/>
            <a:ext cx="11514853" cy="5206281"/>
          </a:xfrm>
        </p:spPr>
        <p:txBody>
          <a:bodyPr>
            <a:normAutofit/>
          </a:bodyPr>
          <a:lstStyle/>
          <a:p>
            <a:r>
              <a:rPr lang="en-US" altLang="ko-KR" u="sng" dirty="0"/>
              <a:t>Attacks</a:t>
            </a:r>
          </a:p>
          <a:p>
            <a:r>
              <a:rPr lang="en-US" altLang="ko-KR" dirty="0"/>
              <a:t>1) Adversary can claim for being a base station</a:t>
            </a:r>
          </a:p>
          <a:p>
            <a:pPr lvl="1"/>
            <a:r>
              <a:rPr lang="en-US" altLang="ko-KR" dirty="0"/>
              <a:t>Routing updates are not authenticated</a:t>
            </a:r>
          </a:p>
        </p:txBody>
      </p:sp>
      <p:sp>
        <p:nvSpPr>
          <p:cNvPr id="4" name="날짜 개체 틀 3"/>
          <p:cNvSpPr>
            <a:spLocks noGrp="1"/>
          </p:cNvSpPr>
          <p:nvPr>
            <p:ph type="dt" sz="half" idx="10"/>
          </p:nvPr>
        </p:nvSpPr>
        <p:spPr/>
        <p:txBody>
          <a:bodyPr/>
          <a:lstStyle/>
          <a:p>
            <a:fld id="{89CCCAEA-CCB0-4848-9971-CD72AA5B9D6E}" type="datetime1">
              <a:rPr lang="ko-KR" altLang="en-US" smtClean="0"/>
              <a:pPr/>
              <a:t>2020-11-17</a:t>
            </a:fld>
            <a:endParaRPr lang="ko-KR" altLang="en-US" dirty="0"/>
          </a:p>
        </p:txBody>
      </p:sp>
      <p:sp>
        <p:nvSpPr>
          <p:cNvPr id="5" name="슬라이드 번호 개체 틀 4"/>
          <p:cNvSpPr>
            <a:spLocks noGrp="1"/>
          </p:cNvSpPr>
          <p:nvPr>
            <p:ph type="sldNum" sz="quarter" idx="12"/>
          </p:nvPr>
        </p:nvSpPr>
        <p:spPr/>
        <p:txBody>
          <a:bodyPr/>
          <a:lstStyle/>
          <a:p>
            <a:fld id="{AD68BFA4-A7DE-4C49-BCEC-B3A47435A975}" type="slidenum">
              <a:rPr lang="ko-KR" altLang="en-US" smtClean="0"/>
              <a:t>31</a:t>
            </a:fld>
            <a:endParaRPr lang="ko-KR" altLang="en-US"/>
          </a:p>
        </p:txBody>
      </p:sp>
      <p:grpSp>
        <p:nvGrpSpPr>
          <p:cNvPr id="37" name="그룹 36">
            <a:extLst>
              <a:ext uri="{FF2B5EF4-FFF2-40B4-BE49-F238E27FC236}">
                <a16:creationId xmlns:a16="http://schemas.microsoft.com/office/drawing/2014/main" id="{5BB80EA6-7498-4BB3-B6D6-8749E6C76251}"/>
              </a:ext>
            </a:extLst>
          </p:cNvPr>
          <p:cNvGrpSpPr/>
          <p:nvPr/>
        </p:nvGrpSpPr>
        <p:grpSpPr>
          <a:xfrm>
            <a:off x="5011857" y="3787837"/>
            <a:ext cx="2523049" cy="2669728"/>
            <a:chOff x="4470436" y="2826934"/>
            <a:chExt cx="2523049" cy="2669728"/>
          </a:xfrm>
        </p:grpSpPr>
        <p:pic>
          <p:nvPicPr>
            <p:cNvPr id="38" name="그래픽 37" descr="셀 타워">
              <a:extLst>
                <a:ext uri="{FF2B5EF4-FFF2-40B4-BE49-F238E27FC236}">
                  <a16:creationId xmlns:a16="http://schemas.microsoft.com/office/drawing/2014/main" id="{86AC5194-8C95-4452-99AE-65926E17367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853454" y="3341091"/>
              <a:ext cx="914400" cy="914400"/>
            </a:xfrm>
            <a:prstGeom prst="rect">
              <a:avLst/>
            </a:prstGeom>
          </p:spPr>
        </p:pic>
        <p:sp>
          <p:nvSpPr>
            <p:cNvPr id="39" name="타원 38">
              <a:extLst>
                <a:ext uri="{FF2B5EF4-FFF2-40B4-BE49-F238E27FC236}">
                  <a16:creationId xmlns:a16="http://schemas.microsoft.com/office/drawing/2014/main" id="{3C365230-01DE-428F-8244-5F541BC4344E}"/>
                </a:ext>
              </a:extLst>
            </p:cNvPr>
            <p:cNvSpPr/>
            <p:nvPr/>
          </p:nvSpPr>
          <p:spPr>
            <a:xfrm>
              <a:off x="4470436" y="4127315"/>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0" name="타원 39">
              <a:extLst>
                <a:ext uri="{FF2B5EF4-FFF2-40B4-BE49-F238E27FC236}">
                  <a16:creationId xmlns:a16="http://schemas.microsoft.com/office/drawing/2014/main" id="{77953FF6-A4B5-4FB5-9483-1618C0D2DB88}"/>
                </a:ext>
              </a:extLst>
            </p:cNvPr>
            <p:cNvSpPr/>
            <p:nvPr/>
          </p:nvSpPr>
          <p:spPr>
            <a:xfrm>
              <a:off x="5887121" y="4383667"/>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1" name="타원 40">
              <a:extLst>
                <a:ext uri="{FF2B5EF4-FFF2-40B4-BE49-F238E27FC236}">
                  <a16:creationId xmlns:a16="http://schemas.microsoft.com/office/drawing/2014/main" id="{DBB5C4DB-DC65-4D58-8469-2CFC42F5EA6A}"/>
                </a:ext>
              </a:extLst>
            </p:cNvPr>
            <p:cNvSpPr/>
            <p:nvPr/>
          </p:nvSpPr>
          <p:spPr>
            <a:xfrm>
              <a:off x="5432247" y="2844745"/>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2" name="타원 41">
              <a:extLst>
                <a:ext uri="{FF2B5EF4-FFF2-40B4-BE49-F238E27FC236}">
                  <a16:creationId xmlns:a16="http://schemas.microsoft.com/office/drawing/2014/main" id="{3A2B170D-BEAC-4665-8D39-90CE252F78A3}"/>
                </a:ext>
              </a:extLst>
            </p:cNvPr>
            <p:cNvSpPr/>
            <p:nvPr/>
          </p:nvSpPr>
          <p:spPr>
            <a:xfrm>
              <a:off x="5679466" y="5240310"/>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3" name="타원 42">
              <a:extLst>
                <a:ext uri="{FF2B5EF4-FFF2-40B4-BE49-F238E27FC236}">
                  <a16:creationId xmlns:a16="http://schemas.microsoft.com/office/drawing/2014/main" id="{9201878F-506A-481B-8401-F977DBC97CF1}"/>
                </a:ext>
              </a:extLst>
            </p:cNvPr>
            <p:cNvSpPr/>
            <p:nvPr/>
          </p:nvSpPr>
          <p:spPr>
            <a:xfrm>
              <a:off x="6746266" y="4803163"/>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4" name="타원 43">
              <a:extLst>
                <a:ext uri="{FF2B5EF4-FFF2-40B4-BE49-F238E27FC236}">
                  <a16:creationId xmlns:a16="http://schemas.microsoft.com/office/drawing/2014/main" id="{31E32B0B-F3DF-4542-A346-19CB57677D0E}"/>
                </a:ext>
              </a:extLst>
            </p:cNvPr>
            <p:cNvSpPr/>
            <p:nvPr/>
          </p:nvSpPr>
          <p:spPr>
            <a:xfrm>
              <a:off x="6601730" y="2826934"/>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cxnSp>
        <p:nvCxnSpPr>
          <p:cNvPr id="45" name="직선 연결선 44">
            <a:extLst>
              <a:ext uri="{FF2B5EF4-FFF2-40B4-BE49-F238E27FC236}">
                <a16:creationId xmlns:a16="http://schemas.microsoft.com/office/drawing/2014/main" id="{388BF818-5ACA-4993-A07F-3273930C9422}"/>
              </a:ext>
            </a:extLst>
          </p:cNvPr>
          <p:cNvCxnSpPr>
            <a:cxnSpLocks/>
            <a:stCxn id="39" idx="7"/>
            <a:endCxn id="7" idx="2"/>
          </p:cNvCxnSpPr>
          <p:nvPr/>
        </p:nvCxnSpPr>
        <p:spPr>
          <a:xfrm flipH="1" flipV="1">
            <a:off x="4763195" y="4280172"/>
            <a:ext cx="459677" cy="845588"/>
          </a:xfrm>
          <a:prstGeom prst="line">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6" name="직선 연결선 45">
            <a:extLst>
              <a:ext uri="{FF2B5EF4-FFF2-40B4-BE49-F238E27FC236}">
                <a16:creationId xmlns:a16="http://schemas.microsoft.com/office/drawing/2014/main" id="{9941B010-16D5-4180-A6CA-CA801EA9C753}"/>
              </a:ext>
            </a:extLst>
          </p:cNvPr>
          <p:cNvCxnSpPr>
            <a:cxnSpLocks/>
            <a:stCxn id="7" idx="2"/>
            <a:endCxn id="40" idx="1"/>
          </p:cNvCxnSpPr>
          <p:nvPr/>
        </p:nvCxnSpPr>
        <p:spPr>
          <a:xfrm>
            <a:off x="4763195" y="4280172"/>
            <a:ext cx="1701551" cy="1101940"/>
          </a:xfrm>
          <a:prstGeom prst="line">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7" name="직선 연결선 46">
            <a:extLst>
              <a:ext uri="{FF2B5EF4-FFF2-40B4-BE49-F238E27FC236}">
                <a16:creationId xmlns:a16="http://schemas.microsoft.com/office/drawing/2014/main" id="{6182B13A-5AE4-47C1-A8E7-ED605A0B2453}"/>
              </a:ext>
            </a:extLst>
          </p:cNvPr>
          <p:cNvCxnSpPr>
            <a:cxnSpLocks/>
            <a:stCxn id="41" idx="3"/>
            <a:endCxn id="7" idx="3"/>
          </p:cNvCxnSpPr>
          <p:nvPr/>
        </p:nvCxnSpPr>
        <p:spPr>
          <a:xfrm flipH="1">
            <a:off x="5011858" y="4024458"/>
            <a:ext cx="998014" cy="7051"/>
          </a:xfrm>
          <a:prstGeom prst="line">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8" name="타원 47">
            <a:extLst>
              <a:ext uri="{FF2B5EF4-FFF2-40B4-BE49-F238E27FC236}">
                <a16:creationId xmlns:a16="http://schemas.microsoft.com/office/drawing/2014/main" id="{6DF28E0D-6839-43A3-B762-35E41BF237D1}"/>
              </a:ext>
            </a:extLst>
          </p:cNvPr>
          <p:cNvSpPr/>
          <p:nvPr/>
        </p:nvSpPr>
        <p:spPr>
          <a:xfrm>
            <a:off x="4303515" y="5326448"/>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cxnSp>
        <p:nvCxnSpPr>
          <p:cNvPr id="49" name="직선 연결선 48">
            <a:extLst>
              <a:ext uri="{FF2B5EF4-FFF2-40B4-BE49-F238E27FC236}">
                <a16:creationId xmlns:a16="http://schemas.microsoft.com/office/drawing/2014/main" id="{86D15568-567F-4DCE-A3C8-24F76F4AFC04}"/>
              </a:ext>
            </a:extLst>
          </p:cNvPr>
          <p:cNvCxnSpPr>
            <a:cxnSpLocks/>
            <a:stCxn id="48" idx="6"/>
            <a:endCxn id="39" idx="3"/>
          </p:cNvCxnSpPr>
          <p:nvPr/>
        </p:nvCxnSpPr>
        <p:spPr>
          <a:xfrm flipV="1">
            <a:off x="4550734" y="5307028"/>
            <a:ext cx="497327" cy="147596"/>
          </a:xfrm>
          <a:prstGeom prst="line">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0" name="직선 연결선 49">
            <a:extLst>
              <a:ext uri="{FF2B5EF4-FFF2-40B4-BE49-F238E27FC236}">
                <a16:creationId xmlns:a16="http://schemas.microsoft.com/office/drawing/2014/main" id="{65C63099-594D-4B5A-AC2C-60B10FBF6578}"/>
              </a:ext>
            </a:extLst>
          </p:cNvPr>
          <p:cNvCxnSpPr>
            <a:cxnSpLocks/>
            <a:stCxn id="42" idx="0"/>
            <a:endCxn id="40" idx="4"/>
          </p:cNvCxnSpPr>
          <p:nvPr/>
        </p:nvCxnSpPr>
        <p:spPr>
          <a:xfrm flipV="1">
            <a:off x="6344497" y="5600922"/>
            <a:ext cx="207655" cy="600291"/>
          </a:xfrm>
          <a:prstGeom prst="line">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2" name="직선 연결선 51">
            <a:extLst>
              <a:ext uri="{FF2B5EF4-FFF2-40B4-BE49-F238E27FC236}">
                <a16:creationId xmlns:a16="http://schemas.microsoft.com/office/drawing/2014/main" id="{01866287-51E8-4C94-8BF0-C80115B1CF01}"/>
              </a:ext>
            </a:extLst>
          </p:cNvPr>
          <p:cNvCxnSpPr>
            <a:cxnSpLocks/>
            <a:stCxn id="43" idx="1"/>
            <a:endCxn id="40" idx="6"/>
          </p:cNvCxnSpPr>
          <p:nvPr/>
        </p:nvCxnSpPr>
        <p:spPr>
          <a:xfrm flipH="1" flipV="1">
            <a:off x="6675761" y="5472746"/>
            <a:ext cx="648130" cy="328862"/>
          </a:xfrm>
          <a:prstGeom prst="line">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5" name="직선 연결선 54">
            <a:extLst>
              <a:ext uri="{FF2B5EF4-FFF2-40B4-BE49-F238E27FC236}">
                <a16:creationId xmlns:a16="http://schemas.microsoft.com/office/drawing/2014/main" id="{DF70A131-23FF-4A60-9480-2B5550FFC63F}"/>
              </a:ext>
            </a:extLst>
          </p:cNvPr>
          <p:cNvCxnSpPr>
            <a:cxnSpLocks/>
            <a:stCxn id="41" idx="6"/>
            <a:endCxn id="44" idx="2"/>
          </p:cNvCxnSpPr>
          <p:nvPr/>
        </p:nvCxnSpPr>
        <p:spPr>
          <a:xfrm flipV="1">
            <a:off x="6220887" y="3916013"/>
            <a:ext cx="922264" cy="17811"/>
          </a:xfrm>
          <a:prstGeom prst="line">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pic>
        <p:nvPicPr>
          <p:cNvPr id="7" name="그래픽 6" descr="단색 채우기가 있는 악마 얼굴">
            <a:extLst>
              <a:ext uri="{FF2B5EF4-FFF2-40B4-BE49-F238E27FC236}">
                <a16:creationId xmlns:a16="http://schemas.microsoft.com/office/drawing/2014/main" id="{A9046E23-BA2E-45D5-AB86-0408E96EBC0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514532" y="3782846"/>
            <a:ext cx="497326" cy="497326"/>
          </a:xfrm>
          <a:prstGeom prst="rect">
            <a:avLst/>
          </a:prstGeom>
        </p:spPr>
      </p:pic>
    </p:spTree>
    <p:extLst>
      <p:ext uri="{BB962C8B-B14F-4D97-AF65-F5344CB8AC3E}">
        <p14:creationId xmlns:p14="http://schemas.microsoft.com/office/powerpoint/2010/main" val="23956759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348344" y="260364"/>
            <a:ext cx="9818006" cy="720000"/>
          </a:xfrm>
        </p:spPr>
        <p:txBody>
          <a:bodyPr>
            <a:noAutofit/>
          </a:bodyPr>
          <a:lstStyle/>
          <a:p>
            <a:r>
              <a:rPr lang="en-US" altLang="ko-KR" sz="4400" dirty="0" err="1">
                <a:solidFill>
                  <a:prstClr val="black"/>
                </a:solidFill>
              </a:rPr>
              <a:t>TinyOS</a:t>
            </a:r>
            <a:endParaRPr lang="ko-KR" altLang="en-US" sz="3200" dirty="0"/>
          </a:p>
        </p:txBody>
      </p:sp>
      <p:sp>
        <p:nvSpPr>
          <p:cNvPr id="3" name="내용 개체 틀 2"/>
          <p:cNvSpPr>
            <a:spLocks noGrp="1"/>
          </p:cNvSpPr>
          <p:nvPr>
            <p:ph idx="1"/>
          </p:nvPr>
        </p:nvSpPr>
        <p:spPr>
          <a:xfrm>
            <a:off x="255806" y="1275200"/>
            <a:ext cx="11514853" cy="5206281"/>
          </a:xfrm>
        </p:spPr>
        <p:txBody>
          <a:bodyPr>
            <a:normAutofit/>
          </a:bodyPr>
          <a:lstStyle/>
          <a:p>
            <a:r>
              <a:rPr lang="en-US" altLang="ko-KR" u="sng" dirty="0"/>
              <a:t>Attacks</a:t>
            </a:r>
          </a:p>
          <a:p>
            <a:r>
              <a:rPr lang="en-US" altLang="ko-KR" dirty="0"/>
              <a:t>2) Combined wormhole/sinkhole attack</a:t>
            </a:r>
          </a:p>
        </p:txBody>
      </p:sp>
      <p:sp>
        <p:nvSpPr>
          <p:cNvPr id="4" name="날짜 개체 틀 3"/>
          <p:cNvSpPr>
            <a:spLocks noGrp="1"/>
          </p:cNvSpPr>
          <p:nvPr>
            <p:ph type="dt" sz="half" idx="10"/>
          </p:nvPr>
        </p:nvSpPr>
        <p:spPr/>
        <p:txBody>
          <a:bodyPr/>
          <a:lstStyle/>
          <a:p>
            <a:fld id="{89CCCAEA-CCB0-4848-9971-CD72AA5B9D6E}" type="datetime1">
              <a:rPr lang="ko-KR" altLang="en-US" smtClean="0"/>
              <a:pPr/>
              <a:t>2020-11-17</a:t>
            </a:fld>
            <a:endParaRPr lang="ko-KR" altLang="en-US" dirty="0"/>
          </a:p>
        </p:txBody>
      </p:sp>
      <p:sp>
        <p:nvSpPr>
          <p:cNvPr id="5" name="슬라이드 번호 개체 틀 4"/>
          <p:cNvSpPr>
            <a:spLocks noGrp="1"/>
          </p:cNvSpPr>
          <p:nvPr>
            <p:ph type="sldNum" sz="quarter" idx="12"/>
          </p:nvPr>
        </p:nvSpPr>
        <p:spPr/>
        <p:txBody>
          <a:bodyPr/>
          <a:lstStyle/>
          <a:p>
            <a:fld id="{AD68BFA4-A7DE-4C49-BCEC-B3A47435A975}" type="slidenum">
              <a:rPr lang="ko-KR" altLang="en-US" smtClean="0"/>
              <a:t>32</a:t>
            </a:fld>
            <a:endParaRPr lang="ko-KR" altLang="en-US"/>
          </a:p>
        </p:txBody>
      </p:sp>
      <p:pic>
        <p:nvPicPr>
          <p:cNvPr id="38" name="그래픽 37" descr="셀 타워">
            <a:extLst>
              <a:ext uri="{FF2B5EF4-FFF2-40B4-BE49-F238E27FC236}">
                <a16:creationId xmlns:a16="http://schemas.microsoft.com/office/drawing/2014/main" id="{86AC5194-8C95-4452-99AE-65926E17367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262743" y="2690380"/>
            <a:ext cx="914400" cy="914400"/>
          </a:xfrm>
          <a:prstGeom prst="rect">
            <a:avLst/>
          </a:prstGeom>
        </p:spPr>
      </p:pic>
      <p:sp>
        <p:nvSpPr>
          <p:cNvPr id="39" name="타원 38">
            <a:extLst>
              <a:ext uri="{FF2B5EF4-FFF2-40B4-BE49-F238E27FC236}">
                <a16:creationId xmlns:a16="http://schemas.microsoft.com/office/drawing/2014/main" id="{3C365230-01DE-428F-8244-5F541BC4344E}"/>
              </a:ext>
            </a:extLst>
          </p:cNvPr>
          <p:cNvSpPr/>
          <p:nvPr/>
        </p:nvSpPr>
        <p:spPr>
          <a:xfrm>
            <a:off x="1211219" y="4024458"/>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0" name="타원 39">
            <a:extLst>
              <a:ext uri="{FF2B5EF4-FFF2-40B4-BE49-F238E27FC236}">
                <a16:creationId xmlns:a16="http://schemas.microsoft.com/office/drawing/2014/main" id="{77953FF6-A4B5-4FB5-9483-1618C0D2DB88}"/>
              </a:ext>
            </a:extLst>
          </p:cNvPr>
          <p:cNvSpPr/>
          <p:nvPr/>
        </p:nvSpPr>
        <p:spPr>
          <a:xfrm>
            <a:off x="5831690" y="3896282"/>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1" name="타원 40">
            <a:extLst>
              <a:ext uri="{FF2B5EF4-FFF2-40B4-BE49-F238E27FC236}">
                <a16:creationId xmlns:a16="http://schemas.microsoft.com/office/drawing/2014/main" id="{DBB5C4DB-DC65-4D58-8469-2CFC42F5EA6A}"/>
              </a:ext>
            </a:extLst>
          </p:cNvPr>
          <p:cNvSpPr/>
          <p:nvPr/>
        </p:nvSpPr>
        <p:spPr>
          <a:xfrm>
            <a:off x="4681656" y="4182487"/>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2" name="타원 41">
            <a:extLst>
              <a:ext uri="{FF2B5EF4-FFF2-40B4-BE49-F238E27FC236}">
                <a16:creationId xmlns:a16="http://schemas.microsoft.com/office/drawing/2014/main" id="{3A2B170D-BEAC-4665-8D39-90CE252F78A3}"/>
              </a:ext>
            </a:extLst>
          </p:cNvPr>
          <p:cNvSpPr/>
          <p:nvPr/>
        </p:nvSpPr>
        <p:spPr>
          <a:xfrm>
            <a:off x="5133737" y="5616777"/>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3" name="타원 42">
            <a:extLst>
              <a:ext uri="{FF2B5EF4-FFF2-40B4-BE49-F238E27FC236}">
                <a16:creationId xmlns:a16="http://schemas.microsoft.com/office/drawing/2014/main" id="{9201878F-506A-481B-8401-F977DBC97CF1}"/>
              </a:ext>
            </a:extLst>
          </p:cNvPr>
          <p:cNvSpPr/>
          <p:nvPr/>
        </p:nvSpPr>
        <p:spPr>
          <a:xfrm>
            <a:off x="3858687" y="5744953"/>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4" name="타원 43">
            <a:extLst>
              <a:ext uri="{FF2B5EF4-FFF2-40B4-BE49-F238E27FC236}">
                <a16:creationId xmlns:a16="http://schemas.microsoft.com/office/drawing/2014/main" id="{31E32B0B-F3DF-4542-A346-19CB57677D0E}"/>
              </a:ext>
            </a:extLst>
          </p:cNvPr>
          <p:cNvSpPr/>
          <p:nvPr/>
        </p:nvSpPr>
        <p:spPr>
          <a:xfrm>
            <a:off x="7143151" y="3787837"/>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cxnSp>
        <p:nvCxnSpPr>
          <p:cNvPr id="47" name="직선 연결선 46">
            <a:extLst>
              <a:ext uri="{FF2B5EF4-FFF2-40B4-BE49-F238E27FC236}">
                <a16:creationId xmlns:a16="http://schemas.microsoft.com/office/drawing/2014/main" id="{6182B13A-5AE4-47C1-A8E7-ED605A0B2453}"/>
              </a:ext>
            </a:extLst>
          </p:cNvPr>
          <p:cNvCxnSpPr>
            <a:cxnSpLocks/>
          </p:cNvCxnSpPr>
          <p:nvPr/>
        </p:nvCxnSpPr>
        <p:spPr>
          <a:xfrm flipH="1" flipV="1">
            <a:off x="2783201" y="4044189"/>
            <a:ext cx="1601211" cy="926679"/>
          </a:xfrm>
          <a:prstGeom prst="line">
            <a:avLst/>
          </a:prstGeom>
          <a:ln w="38100">
            <a:solidFill>
              <a:schemeClr val="tx1"/>
            </a:solidFill>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8" name="타원 47">
            <a:extLst>
              <a:ext uri="{FF2B5EF4-FFF2-40B4-BE49-F238E27FC236}">
                <a16:creationId xmlns:a16="http://schemas.microsoft.com/office/drawing/2014/main" id="{6DF28E0D-6839-43A3-B762-35E41BF237D1}"/>
              </a:ext>
            </a:extLst>
          </p:cNvPr>
          <p:cNvSpPr/>
          <p:nvPr/>
        </p:nvSpPr>
        <p:spPr>
          <a:xfrm>
            <a:off x="2839807" y="2847808"/>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7" name="그래픽 6" descr="단색 채우기가 있는 악마 얼굴">
            <a:extLst>
              <a:ext uri="{FF2B5EF4-FFF2-40B4-BE49-F238E27FC236}">
                <a16:creationId xmlns:a16="http://schemas.microsoft.com/office/drawing/2014/main" id="{A9046E23-BA2E-45D5-AB86-0408E96EBC0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343054" y="3685161"/>
            <a:ext cx="497326" cy="497326"/>
          </a:xfrm>
          <a:prstGeom prst="rect">
            <a:avLst/>
          </a:prstGeom>
        </p:spPr>
      </p:pic>
      <p:pic>
        <p:nvPicPr>
          <p:cNvPr id="30" name="그래픽 29" descr="단색 채우기가 있는 악마 얼굴">
            <a:extLst>
              <a:ext uri="{FF2B5EF4-FFF2-40B4-BE49-F238E27FC236}">
                <a16:creationId xmlns:a16="http://schemas.microsoft.com/office/drawing/2014/main" id="{9EFDA1FF-6F13-46D8-9C39-0C0D22EC928A}"/>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384412" y="4975420"/>
            <a:ext cx="497326" cy="497326"/>
          </a:xfrm>
          <a:prstGeom prst="rect">
            <a:avLst/>
          </a:prstGeom>
        </p:spPr>
      </p:pic>
      <p:sp>
        <p:nvSpPr>
          <p:cNvPr id="32" name="타원 31">
            <a:extLst>
              <a:ext uri="{FF2B5EF4-FFF2-40B4-BE49-F238E27FC236}">
                <a16:creationId xmlns:a16="http://schemas.microsoft.com/office/drawing/2014/main" id="{2002B0A4-D5F6-4224-8FF7-19DB38F4B6A3}"/>
              </a:ext>
            </a:extLst>
          </p:cNvPr>
          <p:cNvSpPr/>
          <p:nvPr/>
        </p:nvSpPr>
        <p:spPr>
          <a:xfrm>
            <a:off x="5922044" y="5594432"/>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3" name="타원 32">
            <a:extLst>
              <a:ext uri="{FF2B5EF4-FFF2-40B4-BE49-F238E27FC236}">
                <a16:creationId xmlns:a16="http://schemas.microsoft.com/office/drawing/2014/main" id="{767DA02F-919C-4B4B-A1D6-0D16A1948228}"/>
              </a:ext>
            </a:extLst>
          </p:cNvPr>
          <p:cNvSpPr/>
          <p:nvPr/>
        </p:nvSpPr>
        <p:spPr>
          <a:xfrm>
            <a:off x="3849376" y="3556985"/>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8" name="자유형: 도형 17">
            <a:extLst>
              <a:ext uri="{FF2B5EF4-FFF2-40B4-BE49-F238E27FC236}">
                <a16:creationId xmlns:a16="http://schemas.microsoft.com/office/drawing/2014/main" id="{FD396372-76D2-4148-B53D-05C9B9B979C5}"/>
              </a:ext>
            </a:extLst>
          </p:cNvPr>
          <p:cNvSpPr/>
          <p:nvPr/>
        </p:nvSpPr>
        <p:spPr>
          <a:xfrm>
            <a:off x="3280527" y="3284620"/>
            <a:ext cx="4840789" cy="3188519"/>
          </a:xfrm>
          <a:custGeom>
            <a:avLst/>
            <a:gdLst>
              <a:gd name="connsiteX0" fmla="*/ 2767264 w 5017169"/>
              <a:gd name="connsiteY0" fmla="*/ 96253 h 3441182"/>
              <a:gd name="connsiteX1" fmla="*/ 2767264 w 5017169"/>
              <a:gd name="connsiteY1" fmla="*/ 96253 h 3441182"/>
              <a:gd name="connsiteX2" fmla="*/ 2574758 w 5017169"/>
              <a:gd name="connsiteY2" fmla="*/ 144379 h 3441182"/>
              <a:gd name="connsiteX3" fmla="*/ 2334127 w 5017169"/>
              <a:gd name="connsiteY3" fmla="*/ 168442 h 3441182"/>
              <a:gd name="connsiteX4" fmla="*/ 2117558 w 5017169"/>
              <a:gd name="connsiteY4" fmla="*/ 204537 h 3441182"/>
              <a:gd name="connsiteX5" fmla="*/ 2033337 w 5017169"/>
              <a:gd name="connsiteY5" fmla="*/ 240631 h 3441182"/>
              <a:gd name="connsiteX6" fmla="*/ 1961148 w 5017169"/>
              <a:gd name="connsiteY6" fmla="*/ 264695 h 3441182"/>
              <a:gd name="connsiteX7" fmla="*/ 1925053 w 5017169"/>
              <a:gd name="connsiteY7" fmla="*/ 276726 h 3441182"/>
              <a:gd name="connsiteX8" fmla="*/ 1792706 w 5017169"/>
              <a:gd name="connsiteY8" fmla="*/ 336884 h 3441182"/>
              <a:gd name="connsiteX9" fmla="*/ 1744579 w 5017169"/>
              <a:gd name="connsiteY9" fmla="*/ 360947 h 3441182"/>
              <a:gd name="connsiteX10" fmla="*/ 1708485 w 5017169"/>
              <a:gd name="connsiteY10" fmla="*/ 372979 h 3441182"/>
              <a:gd name="connsiteX11" fmla="*/ 1672390 w 5017169"/>
              <a:gd name="connsiteY11" fmla="*/ 397042 h 3441182"/>
              <a:gd name="connsiteX12" fmla="*/ 1600200 w 5017169"/>
              <a:gd name="connsiteY12" fmla="*/ 421105 h 3441182"/>
              <a:gd name="connsiteX13" fmla="*/ 1564106 w 5017169"/>
              <a:gd name="connsiteY13" fmla="*/ 433137 h 3441182"/>
              <a:gd name="connsiteX14" fmla="*/ 1479885 w 5017169"/>
              <a:gd name="connsiteY14" fmla="*/ 469231 h 3441182"/>
              <a:gd name="connsiteX15" fmla="*/ 1407695 w 5017169"/>
              <a:gd name="connsiteY15" fmla="*/ 505326 h 3441182"/>
              <a:gd name="connsiteX16" fmla="*/ 1371600 w 5017169"/>
              <a:gd name="connsiteY16" fmla="*/ 517358 h 3441182"/>
              <a:gd name="connsiteX17" fmla="*/ 1287379 w 5017169"/>
              <a:gd name="connsiteY17" fmla="*/ 553453 h 3441182"/>
              <a:gd name="connsiteX18" fmla="*/ 1203158 w 5017169"/>
              <a:gd name="connsiteY18" fmla="*/ 613610 h 3441182"/>
              <a:gd name="connsiteX19" fmla="*/ 1167064 w 5017169"/>
              <a:gd name="connsiteY19" fmla="*/ 625642 h 3441182"/>
              <a:gd name="connsiteX20" fmla="*/ 1143000 w 5017169"/>
              <a:gd name="connsiteY20" fmla="*/ 649705 h 3441182"/>
              <a:gd name="connsiteX21" fmla="*/ 1094874 w 5017169"/>
              <a:gd name="connsiteY21" fmla="*/ 685800 h 3441182"/>
              <a:gd name="connsiteX22" fmla="*/ 1058779 w 5017169"/>
              <a:gd name="connsiteY22" fmla="*/ 709863 h 3441182"/>
              <a:gd name="connsiteX23" fmla="*/ 1022685 w 5017169"/>
              <a:gd name="connsiteY23" fmla="*/ 745958 h 3441182"/>
              <a:gd name="connsiteX24" fmla="*/ 998621 w 5017169"/>
              <a:gd name="connsiteY24" fmla="*/ 818147 h 3441182"/>
              <a:gd name="connsiteX25" fmla="*/ 950495 w 5017169"/>
              <a:gd name="connsiteY25" fmla="*/ 890337 h 3441182"/>
              <a:gd name="connsiteX26" fmla="*/ 938464 w 5017169"/>
              <a:gd name="connsiteY26" fmla="*/ 938463 h 3441182"/>
              <a:gd name="connsiteX27" fmla="*/ 914400 w 5017169"/>
              <a:gd name="connsiteY27" fmla="*/ 1010653 h 3441182"/>
              <a:gd name="connsiteX28" fmla="*/ 902369 w 5017169"/>
              <a:gd name="connsiteY28" fmla="*/ 1070810 h 3441182"/>
              <a:gd name="connsiteX29" fmla="*/ 890337 w 5017169"/>
              <a:gd name="connsiteY29" fmla="*/ 1106905 h 3441182"/>
              <a:gd name="connsiteX30" fmla="*/ 878306 w 5017169"/>
              <a:gd name="connsiteY30" fmla="*/ 1167063 h 3441182"/>
              <a:gd name="connsiteX31" fmla="*/ 854242 w 5017169"/>
              <a:gd name="connsiteY31" fmla="*/ 1239253 h 3441182"/>
              <a:gd name="connsiteX32" fmla="*/ 842211 w 5017169"/>
              <a:gd name="connsiteY32" fmla="*/ 1275347 h 3441182"/>
              <a:gd name="connsiteX33" fmla="*/ 830179 w 5017169"/>
              <a:gd name="connsiteY33" fmla="*/ 1311442 h 3441182"/>
              <a:gd name="connsiteX34" fmla="*/ 818148 w 5017169"/>
              <a:gd name="connsiteY34" fmla="*/ 1359568 h 3441182"/>
              <a:gd name="connsiteX35" fmla="*/ 794085 w 5017169"/>
              <a:gd name="connsiteY35" fmla="*/ 1395663 h 3441182"/>
              <a:gd name="connsiteX36" fmla="*/ 782053 w 5017169"/>
              <a:gd name="connsiteY36" fmla="*/ 1431758 h 3441182"/>
              <a:gd name="connsiteX37" fmla="*/ 721895 w 5017169"/>
              <a:gd name="connsiteY37" fmla="*/ 1528010 h 3441182"/>
              <a:gd name="connsiteX38" fmla="*/ 685800 w 5017169"/>
              <a:gd name="connsiteY38" fmla="*/ 1564105 h 3441182"/>
              <a:gd name="connsiteX39" fmla="*/ 601579 w 5017169"/>
              <a:gd name="connsiteY39" fmla="*/ 1672389 h 3441182"/>
              <a:gd name="connsiteX40" fmla="*/ 565485 w 5017169"/>
              <a:gd name="connsiteY40" fmla="*/ 1720516 h 3441182"/>
              <a:gd name="connsiteX41" fmla="*/ 541421 w 5017169"/>
              <a:gd name="connsiteY41" fmla="*/ 1744579 h 3441182"/>
              <a:gd name="connsiteX42" fmla="*/ 469232 w 5017169"/>
              <a:gd name="connsiteY42" fmla="*/ 1828800 h 3441182"/>
              <a:gd name="connsiteX43" fmla="*/ 372979 w 5017169"/>
              <a:gd name="connsiteY43" fmla="*/ 1900989 h 3441182"/>
              <a:gd name="connsiteX44" fmla="*/ 324853 w 5017169"/>
              <a:gd name="connsiteY44" fmla="*/ 1937084 h 3441182"/>
              <a:gd name="connsiteX45" fmla="*/ 276727 w 5017169"/>
              <a:gd name="connsiteY45" fmla="*/ 1985210 h 3441182"/>
              <a:gd name="connsiteX46" fmla="*/ 180474 w 5017169"/>
              <a:gd name="connsiteY46" fmla="*/ 2057400 h 3441182"/>
              <a:gd name="connsiteX47" fmla="*/ 84221 w 5017169"/>
              <a:gd name="connsiteY47" fmla="*/ 2141621 h 3441182"/>
              <a:gd name="connsiteX48" fmla="*/ 36095 w 5017169"/>
              <a:gd name="connsiteY48" fmla="*/ 2237874 h 3441182"/>
              <a:gd name="connsiteX49" fmla="*/ 0 w 5017169"/>
              <a:gd name="connsiteY49" fmla="*/ 2394284 h 3441182"/>
              <a:gd name="connsiteX50" fmla="*/ 48127 w 5017169"/>
              <a:gd name="connsiteY50" fmla="*/ 2695074 h 3441182"/>
              <a:gd name="connsiteX51" fmla="*/ 84221 w 5017169"/>
              <a:gd name="connsiteY51" fmla="*/ 2743200 h 3441182"/>
              <a:gd name="connsiteX52" fmla="*/ 144379 w 5017169"/>
              <a:gd name="connsiteY52" fmla="*/ 2827421 h 3441182"/>
              <a:gd name="connsiteX53" fmla="*/ 168442 w 5017169"/>
              <a:gd name="connsiteY53" fmla="*/ 2875547 h 3441182"/>
              <a:gd name="connsiteX54" fmla="*/ 216569 w 5017169"/>
              <a:gd name="connsiteY54" fmla="*/ 2923674 h 3441182"/>
              <a:gd name="connsiteX55" fmla="*/ 288758 w 5017169"/>
              <a:gd name="connsiteY55" fmla="*/ 3007895 h 3441182"/>
              <a:gd name="connsiteX56" fmla="*/ 336885 w 5017169"/>
              <a:gd name="connsiteY56" fmla="*/ 3043989 h 3441182"/>
              <a:gd name="connsiteX57" fmla="*/ 372979 w 5017169"/>
              <a:gd name="connsiteY57" fmla="*/ 3080084 h 3441182"/>
              <a:gd name="connsiteX58" fmla="*/ 445169 w 5017169"/>
              <a:gd name="connsiteY58" fmla="*/ 3128210 h 3441182"/>
              <a:gd name="connsiteX59" fmla="*/ 565485 w 5017169"/>
              <a:gd name="connsiteY59" fmla="*/ 3200400 h 3441182"/>
              <a:gd name="connsiteX60" fmla="*/ 613611 w 5017169"/>
              <a:gd name="connsiteY60" fmla="*/ 3224463 h 3441182"/>
              <a:gd name="connsiteX61" fmla="*/ 661737 w 5017169"/>
              <a:gd name="connsiteY61" fmla="*/ 3236495 h 3441182"/>
              <a:gd name="connsiteX62" fmla="*/ 770021 w 5017169"/>
              <a:gd name="connsiteY62" fmla="*/ 3260558 h 3441182"/>
              <a:gd name="connsiteX63" fmla="*/ 878306 w 5017169"/>
              <a:gd name="connsiteY63" fmla="*/ 3296653 h 3441182"/>
              <a:gd name="connsiteX64" fmla="*/ 914400 w 5017169"/>
              <a:gd name="connsiteY64" fmla="*/ 3308684 h 3441182"/>
              <a:gd name="connsiteX65" fmla="*/ 1034716 w 5017169"/>
              <a:gd name="connsiteY65" fmla="*/ 3332747 h 3441182"/>
              <a:gd name="connsiteX66" fmla="*/ 1106906 w 5017169"/>
              <a:gd name="connsiteY66" fmla="*/ 3344779 h 3441182"/>
              <a:gd name="connsiteX67" fmla="*/ 1167064 w 5017169"/>
              <a:gd name="connsiteY67" fmla="*/ 3356810 h 3441182"/>
              <a:gd name="connsiteX68" fmla="*/ 1311442 w 5017169"/>
              <a:gd name="connsiteY68" fmla="*/ 3368842 h 3441182"/>
              <a:gd name="connsiteX69" fmla="*/ 2671011 w 5017169"/>
              <a:gd name="connsiteY69" fmla="*/ 3368842 h 3441182"/>
              <a:gd name="connsiteX70" fmla="*/ 2791327 w 5017169"/>
              <a:gd name="connsiteY70" fmla="*/ 3356810 h 3441182"/>
              <a:gd name="connsiteX71" fmla="*/ 2971800 w 5017169"/>
              <a:gd name="connsiteY71" fmla="*/ 3344779 h 3441182"/>
              <a:gd name="connsiteX72" fmla="*/ 3031958 w 5017169"/>
              <a:gd name="connsiteY72" fmla="*/ 3332747 h 3441182"/>
              <a:gd name="connsiteX73" fmla="*/ 3128211 w 5017169"/>
              <a:gd name="connsiteY73" fmla="*/ 3320716 h 3441182"/>
              <a:gd name="connsiteX74" fmla="*/ 3164306 w 5017169"/>
              <a:gd name="connsiteY74" fmla="*/ 3308684 h 3441182"/>
              <a:gd name="connsiteX75" fmla="*/ 3224464 w 5017169"/>
              <a:gd name="connsiteY75" fmla="*/ 3296653 h 3441182"/>
              <a:gd name="connsiteX76" fmla="*/ 3368842 w 5017169"/>
              <a:gd name="connsiteY76" fmla="*/ 3248526 h 3441182"/>
              <a:gd name="connsiteX77" fmla="*/ 3477127 w 5017169"/>
              <a:gd name="connsiteY77" fmla="*/ 3212431 h 3441182"/>
              <a:gd name="connsiteX78" fmla="*/ 3573379 w 5017169"/>
              <a:gd name="connsiteY78" fmla="*/ 3188368 h 3441182"/>
              <a:gd name="connsiteX79" fmla="*/ 3669632 w 5017169"/>
              <a:gd name="connsiteY79" fmla="*/ 3140242 h 3441182"/>
              <a:gd name="connsiteX80" fmla="*/ 3717758 w 5017169"/>
              <a:gd name="connsiteY80" fmla="*/ 3116179 h 3441182"/>
              <a:gd name="connsiteX81" fmla="*/ 3765885 w 5017169"/>
              <a:gd name="connsiteY81" fmla="*/ 3104147 h 3441182"/>
              <a:gd name="connsiteX82" fmla="*/ 3862137 w 5017169"/>
              <a:gd name="connsiteY82" fmla="*/ 3056021 h 3441182"/>
              <a:gd name="connsiteX83" fmla="*/ 3946358 w 5017169"/>
              <a:gd name="connsiteY83" fmla="*/ 3019926 h 3441182"/>
              <a:gd name="connsiteX84" fmla="*/ 3982453 w 5017169"/>
              <a:gd name="connsiteY84" fmla="*/ 3007895 h 3441182"/>
              <a:gd name="connsiteX85" fmla="*/ 4066674 w 5017169"/>
              <a:gd name="connsiteY85" fmla="*/ 2971800 h 3441182"/>
              <a:gd name="connsiteX86" fmla="*/ 4102769 w 5017169"/>
              <a:gd name="connsiteY86" fmla="*/ 2947737 h 3441182"/>
              <a:gd name="connsiteX87" fmla="*/ 4186990 w 5017169"/>
              <a:gd name="connsiteY87" fmla="*/ 2899610 h 3441182"/>
              <a:gd name="connsiteX88" fmla="*/ 4283242 w 5017169"/>
              <a:gd name="connsiteY88" fmla="*/ 2815389 h 3441182"/>
              <a:gd name="connsiteX89" fmla="*/ 4331369 w 5017169"/>
              <a:gd name="connsiteY89" fmla="*/ 2779295 h 3441182"/>
              <a:gd name="connsiteX90" fmla="*/ 4415590 w 5017169"/>
              <a:gd name="connsiteY90" fmla="*/ 2695074 h 3441182"/>
              <a:gd name="connsiteX91" fmla="*/ 4499811 w 5017169"/>
              <a:gd name="connsiteY91" fmla="*/ 2610853 h 3441182"/>
              <a:gd name="connsiteX92" fmla="*/ 4535906 w 5017169"/>
              <a:gd name="connsiteY92" fmla="*/ 2574758 h 3441182"/>
              <a:gd name="connsiteX93" fmla="*/ 4632158 w 5017169"/>
              <a:gd name="connsiteY93" fmla="*/ 2406316 h 3441182"/>
              <a:gd name="connsiteX94" fmla="*/ 4752474 w 5017169"/>
              <a:gd name="connsiteY94" fmla="*/ 2069431 h 3441182"/>
              <a:gd name="connsiteX95" fmla="*/ 4836695 w 5017169"/>
              <a:gd name="connsiteY95" fmla="*/ 1780674 h 3441182"/>
              <a:gd name="connsiteX96" fmla="*/ 4860758 w 5017169"/>
              <a:gd name="connsiteY96" fmla="*/ 1696453 h 3441182"/>
              <a:gd name="connsiteX97" fmla="*/ 4884821 w 5017169"/>
              <a:gd name="connsiteY97" fmla="*/ 1600200 h 3441182"/>
              <a:gd name="connsiteX98" fmla="*/ 4932948 w 5017169"/>
              <a:gd name="connsiteY98" fmla="*/ 1431758 h 3441182"/>
              <a:gd name="connsiteX99" fmla="*/ 4957011 w 5017169"/>
              <a:gd name="connsiteY99" fmla="*/ 1263316 h 3441182"/>
              <a:gd name="connsiteX100" fmla="*/ 4993106 w 5017169"/>
              <a:gd name="connsiteY100" fmla="*/ 1130968 h 3441182"/>
              <a:gd name="connsiteX101" fmla="*/ 5017169 w 5017169"/>
              <a:gd name="connsiteY101" fmla="*/ 1010653 h 3441182"/>
              <a:gd name="connsiteX102" fmla="*/ 4993106 w 5017169"/>
              <a:gd name="connsiteY102" fmla="*/ 601579 h 3441182"/>
              <a:gd name="connsiteX103" fmla="*/ 4969042 w 5017169"/>
              <a:gd name="connsiteY103" fmla="*/ 565484 h 3441182"/>
              <a:gd name="connsiteX104" fmla="*/ 4848727 w 5017169"/>
              <a:gd name="connsiteY104" fmla="*/ 421105 h 3441182"/>
              <a:gd name="connsiteX105" fmla="*/ 4776537 w 5017169"/>
              <a:gd name="connsiteY105" fmla="*/ 372979 h 3441182"/>
              <a:gd name="connsiteX106" fmla="*/ 4716379 w 5017169"/>
              <a:gd name="connsiteY106" fmla="*/ 348916 h 3441182"/>
              <a:gd name="connsiteX107" fmla="*/ 4656221 w 5017169"/>
              <a:gd name="connsiteY107" fmla="*/ 312821 h 3441182"/>
              <a:gd name="connsiteX108" fmla="*/ 4535906 w 5017169"/>
              <a:gd name="connsiteY108" fmla="*/ 252663 h 3441182"/>
              <a:gd name="connsiteX109" fmla="*/ 4499811 w 5017169"/>
              <a:gd name="connsiteY109" fmla="*/ 240631 h 3441182"/>
              <a:gd name="connsiteX110" fmla="*/ 4451685 w 5017169"/>
              <a:gd name="connsiteY110" fmla="*/ 216568 h 3441182"/>
              <a:gd name="connsiteX111" fmla="*/ 4367464 w 5017169"/>
              <a:gd name="connsiteY111" fmla="*/ 192505 h 3441182"/>
              <a:gd name="connsiteX112" fmla="*/ 4247148 w 5017169"/>
              <a:gd name="connsiteY112" fmla="*/ 168442 h 3441182"/>
              <a:gd name="connsiteX113" fmla="*/ 4114800 w 5017169"/>
              <a:gd name="connsiteY113" fmla="*/ 120316 h 3441182"/>
              <a:gd name="connsiteX114" fmla="*/ 4030579 w 5017169"/>
              <a:gd name="connsiteY114" fmla="*/ 108284 h 3441182"/>
              <a:gd name="connsiteX115" fmla="*/ 3970421 w 5017169"/>
              <a:gd name="connsiteY115" fmla="*/ 96253 h 3441182"/>
              <a:gd name="connsiteX116" fmla="*/ 3874169 w 5017169"/>
              <a:gd name="connsiteY116" fmla="*/ 72189 h 3441182"/>
              <a:gd name="connsiteX117" fmla="*/ 3633537 w 5017169"/>
              <a:gd name="connsiteY117" fmla="*/ 48126 h 3441182"/>
              <a:gd name="connsiteX118" fmla="*/ 3477127 w 5017169"/>
              <a:gd name="connsiteY118" fmla="*/ 24063 h 3441182"/>
              <a:gd name="connsiteX119" fmla="*/ 3344779 w 5017169"/>
              <a:gd name="connsiteY119" fmla="*/ 0 h 3441182"/>
              <a:gd name="connsiteX120" fmla="*/ 2899611 w 5017169"/>
              <a:gd name="connsiteY120" fmla="*/ 12031 h 3441182"/>
              <a:gd name="connsiteX121" fmla="*/ 2863516 w 5017169"/>
              <a:gd name="connsiteY121" fmla="*/ 36095 h 3441182"/>
              <a:gd name="connsiteX122" fmla="*/ 2791327 w 5017169"/>
              <a:gd name="connsiteY122" fmla="*/ 60158 h 3441182"/>
              <a:gd name="connsiteX123" fmla="*/ 2767264 w 5017169"/>
              <a:gd name="connsiteY123" fmla="*/ 96253 h 3441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Lst>
            <a:rect l="l" t="t" r="r" b="b"/>
            <a:pathLst>
              <a:path w="5017169" h="3441182">
                <a:moveTo>
                  <a:pt x="2767264" y="96253"/>
                </a:moveTo>
                <a:lnTo>
                  <a:pt x="2767264" y="96253"/>
                </a:lnTo>
                <a:cubicBezTo>
                  <a:pt x="2738182" y="104184"/>
                  <a:pt x="2624750" y="138380"/>
                  <a:pt x="2574758" y="144379"/>
                </a:cubicBezTo>
                <a:cubicBezTo>
                  <a:pt x="2494722" y="153983"/>
                  <a:pt x="2413172" y="152633"/>
                  <a:pt x="2334127" y="168442"/>
                </a:cubicBezTo>
                <a:cubicBezTo>
                  <a:pt x="2182105" y="198846"/>
                  <a:pt x="2254395" y="187432"/>
                  <a:pt x="2117558" y="204537"/>
                </a:cubicBezTo>
                <a:cubicBezTo>
                  <a:pt x="2001396" y="243257"/>
                  <a:pt x="2181980" y="181173"/>
                  <a:pt x="2033337" y="240631"/>
                </a:cubicBezTo>
                <a:cubicBezTo>
                  <a:pt x="2009786" y="250051"/>
                  <a:pt x="1985211" y="256674"/>
                  <a:pt x="1961148" y="264695"/>
                </a:cubicBezTo>
                <a:cubicBezTo>
                  <a:pt x="1949116" y="268706"/>
                  <a:pt x="1936397" y="271054"/>
                  <a:pt x="1925053" y="276726"/>
                </a:cubicBezTo>
                <a:cubicBezTo>
                  <a:pt x="1815823" y="331341"/>
                  <a:pt x="1950946" y="264957"/>
                  <a:pt x="1792706" y="336884"/>
                </a:cubicBezTo>
                <a:cubicBezTo>
                  <a:pt x="1776378" y="344306"/>
                  <a:pt x="1761065" y="353882"/>
                  <a:pt x="1744579" y="360947"/>
                </a:cubicBezTo>
                <a:cubicBezTo>
                  <a:pt x="1732922" y="365943"/>
                  <a:pt x="1719828" y="367307"/>
                  <a:pt x="1708485" y="372979"/>
                </a:cubicBezTo>
                <a:cubicBezTo>
                  <a:pt x="1695551" y="379446"/>
                  <a:pt x="1685604" y="391169"/>
                  <a:pt x="1672390" y="397042"/>
                </a:cubicBezTo>
                <a:cubicBezTo>
                  <a:pt x="1649211" y="407344"/>
                  <a:pt x="1624263" y="413084"/>
                  <a:pt x="1600200" y="421105"/>
                </a:cubicBezTo>
                <a:cubicBezTo>
                  <a:pt x="1588169" y="425116"/>
                  <a:pt x="1574658" y="426102"/>
                  <a:pt x="1564106" y="433137"/>
                </a:cubicBezTo>
                <a:cubicBezTo>
                  <a:pt x="1514252" y="466372"/>
                  <a:pt x="1542039" y="453693"/>
                  <a:pt x="1479885" y="469231"/>
                </a:cubicBezTo>
                <a:cubicBezTo>
                  <a:pt x="1455822" y="481263"/>
                  <a:pt x="1432280" y="494399"/>
                  <a:pt x="1407695" y="505326"/>
                </a:cubicBezTo>
                <a:cubicBezTo>
                  <a:pt x="1396106" y="510477"/>
                  <a:pt x="1383257" y="512362"/>
                  <a:pt x="1371600" y="517358"/>
                </a:cubicBezTo>
                <a:cubicBezTo>
                  <a:pt x="1267528" y="561961"/>
                  <a:pt x="1372029" y="525236"/>
                  <a:pt x="1287379" y="553453"/>
                </a:cubicBezTo>
                <a:cubicBezTo>
                  <a:pt x="1259305" y="573505"/>
                  <a:pt x="1232741" y="595860"/>
                  <a:pt x="1203158" y="613610"/>
                </a:cubicBezTo>
                <a:cubicBezTo>
                  <a:pt x="1192283" y="620135"/>
                  <a:pt x="1177939" y="619117"/>
                  <a:pt x="1167064" y="625642"/>
                </a:cubicBezTo>
                <a:cubicBezTo>
                  <a:pt x="1157337" y="631478"/>
                  <a:pt x="1151714" y="642443"/>
                  <a:pt x="1143000" y="649705"/>
                </a:cubicBezTo>
                <a:cubicBezTo>
                  <a:pt x="1127595" y="662542"/>
                  <a:pt x="1111191" y="674145"/>
                  <a:pt x="1094874" y="685800"/>
                </a:cubicBezTo>
                <a:cubicBezTo>
                  <a:pt x="1083107" y="694205"/>
                  <a:pt x="1069888" y="700606"/>
                  <a:pt x="1058779" y="709863"/>
                </a:cubicBezTo>
                <a:cubicBezTo>
                  <a:pt x="1045708" y="720756"/>
                  <a:pt x="1034716" y="733926"/>
                  <a:pt x="1022685" y="745958"/>
                </a:cubicBezTo>
                <a:cubicBezTo>
                  <a:pt x="1014664" y="770021"/>
                  <a:pt x="1012691" y="797042"/>
                  <a:pt x="998621" y="818147"/>
                </a:cubicBezTo>
                <a:lnTo>
                  <a:pt x="950495" y="890337"/>
                </a:lnTo>
                <a:cubicBezTo>
                  <a:pt x="946485" y="906379"/>
                  <a:pt x="943216" y="922625"/>
                  <a:pt x="938464" y="938463"/>
                </a:cubicBezTo>
                <a:cubicBezTo>
                  <a:pt x="931175" y="962758"/>
                  <a:pt x="919374" y="985780"/>
                  <a:pt x="914400" y="1010653"/>
                </a:cubicBezTo>
                <a:cubicBezTo>
                  <a:pt x="910390" y="1030705"/>
                  <a:pt x="907329" y="1050971"/>
                  <a:pt x="902369" y="1070810"/>
                </a:cubicBezTo>
                <a:cubicBezTo>
                  <a:pt x="899293" y="1083114"/>
                  <a:pt x="893413" y="1094601"/>
                  <a:pt x="890337" y="1106905"/>
                </a:cubicBezTo>
                <a:cubicBezTo>
                  <a:pt x="885377" y="1126744"/>
                  <a:pt x="883687" y="1147334"/>
                  <a:pt x="878306" y="1167063"/>
                </a:cubicBezTo>
                <a:cubicBezTo>
                  <a:pt x="871632" y="1191534"/>
                  <a:pt x="862263" y="1215190"/>
                  <a:pt x="854242" y="1239253"/>
                </a:cubicBezTo>
                <a:lnTo>
                  <a:pt x="842211" y="1275347"/>
                </a:lnTo>
                <a:cubicBezTo>
                  <a:pt x="838200" y="1287379"/>
                  <a:pt x="833255" y="1299138"/>
                  <a:pt x="830179" y="1311442"/>
                </a:cubicBezTo>
                <a:cubicBezTo>
                  <a:pt x="826169" y="1327484"/>
                  <a:pt x="824662" y="1344369"/>
                  <a:pt x="818148" y="1359568"/>
                </a:cubicBezTo>
                <a:cubicBezTo>
                  <a:pt x="812452" y="1372859"/>
                  <a:pt x="800552" y="1382729"/>
                  <a:pt x="794085" y="1395663"/>
                </a:cubicBezTo>
                <a:cubicBezTo>
                  <a:pt x="788413" y="1407007"/>
                  <a:pt x="787725" y="1420414"/>
                  <a:pt x="782053" y="1431758"/>
                </a:cubicBezTo>
                <a:cubicBezTo>
                  <a:pt x="779117" y="1437629"/>
                  <a:pt x="733826" y="1513693"/>
                  <a:pt x="721895" y="1528010"/>
                </a:cubicBezTo>
                <a:cubicBezTo>
                  <a:pt x="711002" y="1541082"/>
                  <a:pt x="697832" y="1552073"/>
                  <a:pt x="685800" y="1564105"/>
                </a:cubicBezTo>
                <a:cubicBezTo>
                  <a:pt x="656958" y="1650635"/>
                  <a:pt x="698970" y="1542530"/>
                  <a:pt x="601579" y="1672389"/>
                </a:cubicBezTo>
                <a:cubicBezTo>
                  <a:pt x="589548" y="1688431"/>
                  <a:pt x="578322" y="1705111"/>
                  <a:pt x="565485" y="1720516"/>
                </a:cubicBezTo>
                <a:cubicBezTo>
                  <a:pt x="558223" y="1729230"/>
                  <a:pt x="548683" y="1735865"/>
                  <a:pt x="541421" y="1744579"/>
                </a:cubicBezTo>
                <a:cubicBezTo>
                  <a:pt x="507159" y="1785693"/>
                  <a:pt x="509289" y="1796027"/>
                  <a:pt x="469232" y="1828800"/>
                </a:cubicBezTo>
                <a:cubicBezTo>
                  <a:pt x="438192" y="1854196"/>
                  <a:pt x="405063" y="1876926"/>
                  <a:pt x="372979" y="1900989"/>
                </a:cubicBezTo>
                <a:cubicBezTo>
                  <a:pt x="356937" y="1913021"/>
                  <a:pt x="339032" y="1922905"/>
                  <a:pt x="324853" y="1937084"/>
                </a:cubicBezTo>
                <a:cubicBezTo>
                  <a:pt x="308811" y="1953126"/>
                  <a:pt x="294155" y="1970686"/>
                  <a:pt x="276727" y="1985210"/>
                </a:cubicBezTo>
                <a:cubicBezTo>
                  <a:pt x="245917" y="2010885"/>
                  <a:pt x="208833" y="2029041"/>
                  <a:pt x="180474" y="2057400"/>
                </a:cubicBezTo>
                <a:cubicBezTo>
                  <a:pt x="118168" y="2119706"/>
                  <a:pt x="150497" y="2091914"/>
                  <a:pt x="84221" y="2141621"/>
                </a:cubicBezTo>
                <a:cubicBezTo>
                  <a:pt x="68179" y="2173705"/>
                  <a:pt x="43130" y="2202699"/>
                  <a:pt x="36095" y="2237874"/>
                </a:cubicBezTo>
                <a:cubicBezTo>
                  <a:pt x="9545" y="2370625"/>
                  <a:pt x="24966" y="2319389"/>
                  <a:pt x="0" y="2394284"/>
                </a:cubicBezTo>
                <a:cubicBezTo>
                  <a:pt x="12641" y="2527014"/>
                  <a:pt x="-10988" y="2600487"/>
                  <a:pt x="48127" y="2695074"/>
                </a:cubicBezTo>
                <a:cubicBezTo>
                  <a:pt x="58755" y="2712078"/>
                  <a:pt x="72190" y="2727158"/>
                  <a:pt x="84221" y="2743200"/>
                </a:cubicBezTo>
                <a:cubicBezTo>
                  <a:pt x="109811" y="2819968"/>
                  <a:pt x="75866" y="2736070"/>
                  <a:pt x="144379" y="2827421"/>
                </a:cubicBezTo>
                <a:cubicBezTo>
                  <a:pt x="155140" y="2841769"/>
                  <a:pt x="157681" y="2861199"/>
                  <a:pt x="168442" y="2875547"/>
                </a:cubicBezTo>
                <a:cubicBezTo>
                  <a:pt x="182054" y="2893697"/>
                  <a:pt x="203984" y="2904797"/>
                  <a:pt x="216569" y="2923674"/>
                </a:cubicBezTo>
                <a:cubicBezTo>
                  <a:pt x="245777" y="2967485"/>
                  <a:pt x="242080" y="2967052"/>
                  <a:pt x="288758" y="3007895"/>
                </a:cubicBezTo>
                <a:cubicBezTo>
                  <a:pt x="303849" y="3021100"/>
                  <a:pt x="321660" y="3030939"/>
                  <a:pt x="336885" y="3043989"/>
                </a:cubicBezTo>
                <a:cubicBezTo>
                  <a:pt x="349804" y="3055062"/>
                  <a:pt x="359548" y="3069638"/>
                  <a:pt x="372979" y="3080084"/>
                </a:cubicBezTo>
                <a:cubicBezTo>
                  <a:pt x="395807" y="3097839"/>
                  <a:pt x="424720" y="3107760"/>
                  <a:pt x="445169" y="3128210"/>
                </a:cubicBezTo>
                <a:cubicBezTo>
                  <a:pt x="494596" y="3177639"/>
                  <a:pt x="459086" y="3147201"/>
                  <a:pt x="565485" y="3200400"/>
                </a:cubicBezTo>
                <a:cubicBezTo>
                  <a:pt x="581527" y="3208421"/>
                  <a:pt x="596211" y="3220113"/>
                  <a:pt x="613611" y="3224463"/>
                </a:cubicBezTo>
                <a:lnTo>
                  <a:pt x="661737" y="3236495"/>
                </a:lnTo>
                <a:cubicBezTo>
                  <a:pt x="697765" y="3244809"/>
                  <a:pt x="734294" y="3251031"/>
                  <a:pt x="770021" y="3260558"/>
                </a:cubicBezTo>
                <a:cubicBezTo>
                  <a:pt x="770043" y="3260564"/>
                  <a:pt x="860248" y="3290634"/>
                  <a:pt x="878306" y="3296653"/>
                </a:cubicBezTo>
                <a:cubicBezTo>
                  <a:pt x="890337" y="3300663"/>
                  <a:pt x="901964" y="3306197"/>
                  <a:pt x="914400" y="3308684"/>
                </a:cubicBezTo>
                <a:cubicBezTo>
                  <a:pt x="954505" y="3316705"/>
                  <a:pt x="994373" y="3326023"/>
                  <a:pt x="1034716" y="3332747"/>
                </a:cubicBezTo>
                <a:lnTo>
                  <a:pt x="1106906" y="3344779"/>
                </a:lnTo>
                <a:cubicBezTo>
                  <a:pt x="1127026" y="3348437"/>
                  <a:pt x="1146754" y="3354421"/>
                  <a:pt x="1167064" y="3356810"/>
                </a:cubicBezTo>
                <a:cubicBezTo>
                  <a:pt x="1215026" y="3362453"/>
                  <a:pt x="1263316" y="3364831"/>
                  <a:pt x="1311442" y="3368842"/>
                </a:cubicBezTo>
                <a:cubicBezTo>
                  <a:pt x="1765241" y="3520113"/>
                  <a:pt x="1363776" y="3390630"/>
                  <a:pt x="2671011" y="3368842"/>
                </a:cubicBezTo>
                <a:cubicBezTo>
                  <a:pt x="2711311" y="3368170"/>
                  <a:pt x="2751150" y="3360024"/>
                  <a:pt x="2791327" y="3356810"/>
                </a:cubicBezTo>
                <a:cubicBezTo>
                  <a:pt x="2851426" y="3352002"/>
                  <a:pt x="2911642" y="3348789"/>
                  <a:pt x="2971800" y="3344779"/>
                </a:cubicBezTo>
                <a:cubicBezTo>
                  <a:pt x="2991853" y="3340768"/>
                  <a:pt x="3011746" y="3335857"/>
                  <a:pt x="3031958" y="3332747"/>
                </a:cubicBezTo>
                <a:cubicBezTo>
                  <a:pt x="3063916" y="3327830"/>
                  <a:pt x="3096399" y="3326500"/>
                  <a:pt x="3128211" y="3320716"/>
                </a:cubicBezTo>
                <a:cubicBezTo>
                  <a:pt x="3140689" y="3318447"/>
                  <a:pt x="3152002" y="3311760"/>
                  <a:pt x="3164306" y="3308684"/>
                </a:cubicBezTo>
                <a:cubicBezTo>
                  <a:pt x="3184145" y="3303724"/>
                  <a:pt x="3204411" y="3300663"/>
                  <a:pt x="3224464" y="3296653"/>
                </a:cubicBezTo>
                <a:cubicBezTo>
                  <a:pt x="3332984" y="3242391"/>
                  <a:pt x="3198371" y="3305350"/>
                  <a:pt x="3368842" y="3248526"/>
                </a:cubicBezTo>
                <a:cubicBezTo>
                  <a:pt x="3404937" y="3236494"/>
                  <a:pt x="3440626" y="3223167"/>
                  <a:pt x="3477127" y="3212431"/>
                </a:cubicBezTo>
                <a:cubicBezTo>
                  <a:pt x="3508855" y="3203099"/>
                  <a:pt x="3543799" y="3203158"/>
                  <a:pt x="3573379" y="3188368"/>
                </a:cubicBezTo>
                <a:lnTo>
                  <a:pt x="3669632" y="3140242"/>
                </a:lnTo>
                <a:cubicBezTo>
                  <a:pt x="3685674" y="3132221"/>
                  <a:pt x="3700358" y="3120529"/>
                  <a:pt x="3717758" y="3116179"/>
                </a:cubicBezTo>
                <a:cubicBezTo>
                  <a:pt x="3733800" y="3112168"/>
                  <a:pt x="3750621" y="3110507"/>
                  <a:pt x="3765885" y="3104147"/>
                </a:cubicBezTo>
                <a:cubicBezTo>
                  <a:pt x="3798997" y="3090350"/>
                  <a:pt x="3828107" y="3067365"/>
                  <a:pt x="3862137" y="3056021"/>
                </a:cubicBezTo>
                <a:cubicBezTo>
                  <a:pt x="3946796" y="3027801"/>
                  <a:pt x="3842273" y="3064533"/>
                  <a:pt x="3946358" y="3019926"/>
                </a:cubicBezTo>
                <a:cubicBezTo>
                  <a:pt x="3958015" y="3014930"/>
                  <a:pt x="3970796" y="3012891"/>
                  <a:pt x="3982453" y="3007895"/>
                </a:cubicBezTo>
                <a:cubicBezTo>
                  <a:pt x="4086525" y="2963292"/>
                  <a:pt x="3982025" y="3000015"/>
                  <a:pt x="4066674" y="2971800"/>
                </a:cubicBezTo>
                <a:cubicBezTo>
                  <a:pt x="4078706" y="2963779"/>
                  <a:pt x="4090369" y="2955177"/>
                  <a:pt x="4102769" y="2947737"/>
                </a:cubicBezTo>
                <a:cubicBezTo>
                  <a:pt x="4130495" y="2931101"/>
                  <a:pt x="4160405" y="2918015"/>
                  <a:pt x="4186990" y="2899610"/>
                </a:cubicBezTo>
                <a:cubicBezTo>
                  <a:pt x="4337841" y="2795174"/>
                  <a:pt x="4211699" y="2875008"/>
                  <a:pt x="4283242" y="2815389"/>
                </a:cubicBezTo>
                <a:cubicBezTo>
                  <a:pt x="4298647" y="2802552"/>
                  <a:pt x="4316531" y="2792784"/>
                  <a:pt x="4331369" y="2779295"/>
                </a:cubicBezTo>
                <a:cubicBezTo>
                  <a:pt x="4360746" y="2752589"/>
                  <a:pt x="4383828" y="2718896"/>
                  <a:pt x="4415590" y="2695074"/>
                </a:cubicBezTo>
                <a:cubicBezTo>
                  <a:pt x="4499009" y="2632509"/>
                  <a:pt x="4432434" y="2689459"/>
                  <a:pt x="4499811" y="2610853"/>
                </a:cubicBezTo>
                <a:cubicBezTo>
                  <a:pt x="4510884" y="2597934"/>
                  <a:pt x="4526662" y="2589044"/>
                  <a:pt x="4535906" y="2574758"/>
                </a:cubicBezTo>
                <a:cubicBezTo>
                  <a:pt x="4571037" y="2520465"/>
                  <a:pt x="4608141" y="2466358"/>
                  <a:pt x="4632158" y="2406316"/>
                </a:cubicBezTo>
                <a:cubicBezTo>
                  <a:pt x="4678867" y="2289543"/>
                  <a:pt x="4710739" y="2212523"/>
                  <a:pt x="4752474" y="2069431"/>
                </a:cubicBezTo>
                <a:lnTo>
                  <a:pt x="4836695" y="1780674"/>
                </a:lnTo>
                <a:cubicBezTo>
                  <a:pt x="4844835" y="1752635"/>
                  <a:pt x="4853677" y="1724778"/>
                  <a:pt x="4860758" y="1696453"/>
                </a:cubicBezTo>
                <a:cubicBezTo>
                  <a:pt x="4868779" y="1664369"/>
                  <a:pt x="4875735" y="1631999"/>
                  <a:pt x="4884821" y="1600200"/>
                </a:cubicBezTo>
                <a:cubicBezTo>
                  <a:pt x="4910594" y="1509995"/>
                  <a:pt x="4914140" y="1535200"/>
                  <a:pt x="4932948" y="1431758"/>
                </a:cubicBezTo>
                <a:cubicBezTo>
                  <a:pt x="4943094" y="1375955"/>
                  <a:pt x="4945888" y="1318932"/>
                  <a:pt x="4957011" y="1263316"/>
                </a:cubicBezTo>
                <a:cubicBezTo>
                  <a:pt x="4998624" y="1055242"/>
                  <a:pt x="4932053" y="1375176"/>
                  <a:pt x="4993106" y="1130968"/>
                </a:cubicBezTo>
                <a:cubicBezTo>
                  <a:pt x="5003026" y="1091290"/>
                  <a:pt x="5017169" y="1010653"/>
                  <a:pt x="5017169" y="1010653"/>
                </a:cubicBezTo>
                <a:cubicBezTo>
                  <a:pt x="5009148" y="874295"/>
                  <a:pt x="5007788" y="737381"/>
                  <a:pt x="4993106" y="601579"/>
                </a:cubicBezTo>
                <a:cubicBezTo>
                  <a:pt x="4991552" y="587202"/>
                  <a:pt x="4977718" y="577052"/>
                  <a:pt x="4969042" y="565484"/>
                </a:cubicBezTo>
                <a:cubicBezTo>
                  <a:pt x="4956056" y="548169"/>
                  <a:pt x="4886761" y="450687"/>
                  <a:pt x="4848727" y="421105"/>
                </a:cubicBezTo>
                <a:cubicBezTo>
                  <a:pt x="4825899" y="403350"/>
                  <a:pt x="4801926" y="386827"/>
                  <a:pt x="4776537" y="372979"/>
                </a:cubicBezTo>
                <a:cubicBezTo>
                  <a:pt x="4757577" y="362637"/>
                  <a:pt x="4735696" y="358575"/>
                  <a:pt x="4716379" y="348916"/>
                </a:cubicBezTo>
                <a:cubicBezTo>
                  <a:pt x="4695463" y="338458"/>
                  <a:pt x="4676855" y="323826"/>
                  <a:pt x="4656221" y="312821"/>
                </a:cubicBezTo>
                <a:cubicBezTo>
                  <a:pt x="4616657" y="291720"/>
                  <a:pt x="4578444" y="266843"/>
                  <a:pt x="4535906" y="252663"/>
                </a:cubicBezTo>
                <a:cubicBezTo>
                  <a:pt x="4523874" y="248652"/>
                  <a:pt x="4511468" y="245627"/>
                  <a:pt x="4499811" y="240631"/>
                </a:cubicBezTo>
                <a:cubicBezTo>
                  <a:pt x="4483326" y="233566"/>
                  <a:pt x="4468541" y="222697"/>
                  <a:pt x="4451685" y="216568"/>
                </a:cubicBezTo>
                <a:cubicBezTo>
                  <a:pt x="4424246" y="206590"/>
                  <a:pt x="4395885" y="199192"/>
                  <a:pt x="4367464" y="192505"/>
                </a:cubicBezTo>
                <a:cubicBezTo>
                  <a:pt x="4327652" y="183137"/>
                  <a:pt x="4247148" y="168442"/>
                  <a:pt x="4247148" y="168442"/>
                </a:cubicBezTo>
                <a:cubicBezTo>
                  <a:pt x="4188489" y="139113"/>
                  <a:pt x="4190900" y="136623"/>
                  <a:pt x="4114800" y="120316"/>
                </a:cubicBezTo>
                <a:cubicBezTo>
                  <a:pt x="4087071" y="114374"/>
                  <a:pt x="4058552" y="112946"/>
                  <a:pt x="4030579" y="108284"/>
                </a:cubicBezTo>
                <a:cubicBezTo>
                  <a:pt x="4010407" y="104922"/>
                  <a:pt x="3990260" y="101213"/>
                  <a:pt x="3970421" y="96253"/>
                </a:cubicBezTo>
                <a:cubicBezTo>
                  <a:pt x="3895769" y="77590"/>
                  <a:pt x="3977655" y="86973"/>
                  <a:pt x="3874169" y="72189"/>
                </a:cubicBezTo>
                <a:cubicBezTo>
                  <a:pt x="3814956" y="63730"/>
                  <a:pt x="3688495" y="53122"/>
                  <a:pt x="3633537" y="48126"/>
                </a:cubicBezTo>
                <a:cubicBezTo>
                  <a:pt x="3518633" y="25146"/>
                  <a:pt x="3630100" y="45917"/>
                  <a:pt x="3477127" y="24063"/>
                </a:cubicBezTo>
                <a:cubicBezTo>
                  <a:pt x="3423259" y="16367"/>
                  <a:pt x="3396591" y="10362"/>
                  <a:pt x="3344779" y="0"/>
                </a:cubicBezTo>
                <a:cubicBezTo>
                  <a:pt x="3196390" y="4010"/>
                  <a:pt x="3047639" y="929"/>
                  <a:pt x="2899611" y="12031"/>
                </a:cubicBezTo>
                <a:cubicBezTo>
                  <a:pt x="2885191" y="13112"/>
                  <a:pt x="2876730" y="30222"/>
                  <a:pt x="2863516" y="36095"/>
                </a:cubicBezTo>
                <a:cubicBezTo>
                  <a:pt x="2840338" y="46397"/>
                  <a:pt x="2812432" y="46088"/>
                  <a:pt x="2791327" y="60158"/>
                </a:cubicBezTo>
                <a:lnTo>
                  <a:pt x="2767264" y="96253"/>
                </a:lnTo>
                <a:close/>
              </a:path>
            </a:pathLst>
          </a:custGeom>
          <a:noFill/>
          <a:ln w="381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1" name="TextBox 50">
            <a:extLst>
              <a:ext uri="{FF2B5EF4-FFF2-40B4-BE49-F238E27FC236}">
                <a16:creationId xmlns:a16="http://schemas.microsoft.com/office/drawing/2014/main" id="{492556A9-23AF-4AA6-99C8-E79B03BBA15E}"/>
              </a:ext>
            </a:extLst>
          </p:cNvPr>
          <p:cNvSpPr txBox="1"/>
          <p:nvPr/>
        </p:nvSpPr>
        <p:spPr>
          <a:xfrm>
            <a:off x="7899701" y="4923973"/>
            <a:ext cx="1608782" cy="369332"/>
          </a:xfrm>
          <a:prstGeom prst="rect">
            <a:avLst/>
          </a:prstGeom>
          <a:noFill/>
        </p:spPr>
        <p:txBody>
          <a:bodyPr wrap="square" rtlCol="0">
            <a:spAutoFit/>
          </a:bodyPr>
          <a:lstStyle/>
          <a:p>
            <a:r>
              <a:rPr lang="en-US" altLang="ko-KR" dirty="0"/>
              <a:t>Target Area</a:t>
            </a:r>
            <a:endParaRPr lang="ko-KR" altLang="en-US" dirty="0"/>
          </a:p>
        </p:txBody>
      </p:sp>
    </p:spTree>
    <p:extLst>
      <p:ext uri="{BB962C8B-B14F-4D97-AF65-F5344CB8AC3E}">
        <p14:creationId xmlns:p14="http://schemas.microsoft.com/office/powerpoint/2010/main" val="19358428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348344" y="260364"/>
            <a:ext cx="9818006" cy="720000"/>
          </a:xfrm>
        </p:spPr>
        <p:txBody>
          <a:bodyPr>
            <a:noAutofit/>
          </a:bodyPr>
          <a:lstStyle/>
          <a:p>
            <a:r>
              <a:rPr lang="en-US" altLang="ko-KR" sz="4400" dirty="0" err="1">
                <a:solidFill>
                  <a:prstClr val="black"/>
                </a:solidFill>
              </a:rPr>
              <a:t>TinyOS</a:t>
            </a:r>
            <a:endParaRPr lang="ko-KR" altLang="en-US" sz="3200" dirty="0"/>
          </a:p>
        </p:txBody>
      </p:sp>
      <p:sp>
        <p:nvSpPr>
          <p:cNvPr id="3" name="내용 개체 틀 2"/>
          <p:cNvSpPr>
            <a:spLocks noGrp="1"/>
          </p:cNvSpPr>
          <p:nvPr>
            <p:ph idx="1"/>
          </p:nvPr>
        </p:nvSpPr>
        <p:spPr>
          <a:xfrm>
            <a:off x="255806" y="1275200"/>
            <a:ext cx="11514853" cy="5206281"/>
          </a:xfrm>
        </p:spPr>
        <p:txBody>
          <a:bodyPr>
            <a:normAutofit/>
          </a:bodyPr>
          <a:lstStyle/>
          <a:p>
            <a:r>
              <a:rPr lang="en-US" altLang="ko-KR" u="sng" dirty="0"/>
              <a:t>Attacks</a:t>
            </a:r>
          </a:p>
          <a:p>
            <a:r>
              <a:rPr lang="en-US" altLang="ko-KR" dirty="0"/>
              <a:t>2) Combined wormhole/sinkhole attack</a:t>
            </a:r>
          </a:p>
        </p:txBody>
      </p:sp>
      <p:sp>
        <p:nvSpPr>
          <p:cNvPr id="4" name="날짜 개체 틀 3"/>
          <p:cNvSpPr>
            <a:spLocks noGrp="1"/>
          </p:cNvSpPr>
          <p:nvPr>
            <p:ph type="dt" sz="half" idx="10"/>
          </p:nvPr>
        </p:nvSpPr>
        <p:spPr/>
        <p:txBody>
          <a:bodyPr/>
          <a:lstStyle/>
          <a:p>
            <a:fld id="{89CCCAEA-CCB0-4848-9971-CD72AA5B9D6E}" type="datetime1">
              <a:rPr lang="ko-KR" altLang="en-US" smtClean="0"/>
              <a:pPr/>
              <a:t>2020-11-17</a:t>
            </a:fld>
            <a:endParaRPr lang="ko-KR" altLang="en-US" dirty="0"/>
          </a:p>
        </p:txBody>
      </p:sp>
      <p:sp>
        <p:nvSpPr>
          <p:cNvPr id="5" name="슬라이드 번호 개체 틀 4"/>
          <p:cNvSpPr>
            <a:spLocks noGrp="1"/>
          </p:cNvSpPr>
          <p:nvPr>
            <p:ph type="sldNum" sz="quarter" idx="12"/>
          </p:nvPr>
        </p:nvSpPr>
        <p:spPr/>
        <p:txBody>
          <a:bodyPr/>
          <a:lstStyle/>
          <a:p>
            <a:fld id="{AD68BFA4-A7DE-4C49-BCEC-B3A47435A975}" type="slidenum">
              <a:rPr lang="ko-KR" altLang="en-US" smtClean="0"/>
              <a:t>33</a:t>
            </a:fld>
            <a:endParaRPr lang="ko-KR" altLang="en-US"/>
          </a:p>
        </p:txBody>
      </p:sp>
      <p:pic>
        <p:nvPicPr>
          <p:cNvPr id="38" name="그래픽 37" descr="셀 타워">
            <a:extLst>
              <a:ext uri="{FF2B5EF4-FFF2-40B4-BE49-F238E27FC236}">
                <a16:creationId xmlns:a16="http://schemas.microsoft.com/office/drawing/2014/main" id="{86AC5194-8C95-4452-99AE-65926E17367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262743" y="2690380"/>
            <a:ext cx="914400" cy="914400"/>
          </a:xfrm>
          <a:prstGeom prst="rect">
            <a:avLst/>
          </a:prstGeom>
        </p:spPr>
      </p:pic>
      <p:sp>
        <p:nvSpPr>
          <p:cNvPr id="39" name="타원 38">
            <a:extLst>
              <a:ext uri="{FF2B5EF4-FFF2-40B4-BE49-F238E27FC236}">
                <a16:creationId xmlns:a16="http://schemas.microsoft.com/office/drawing/2014/main" id="{3C365230-01DE-428F-8244-5F541BC4344E}"/>
              </a:ext>
            </a:extLst>
          </p:cNvPr>
          <p:cNvSpPr/>
          <p:nvPr/>
        </p:nvSpPr>
        <p:spPr>
          <a:xfrm>
            <a:off x="1211219" y="4024458"/>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0" name="타원 39">
            <a:extLst>
              <a:ext uri="{FF2B5EF4-FFF2-40B4-BE49-F238E27FC236}">
                <a16:creationId xmlns:a16="http://schemas.microsoft.com/office/drawing/2014/main" id="{77953FF6-A4B5-4FB5-9483-1618C0D2DB88}"/>
              </a:ext>
            </a:extLst>
          </p:cNvPr>
          <p:cNvSpPr/>
          <p:nvPr/>
        </p:nvSpPr>
        <p:spPr>
          <a:xfrm>
            <a:off x="5831690" y="3896282"/>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1" name="타원 40">
            <a:extLst>
              <a:ext uri="{FF2B5EF4-FFF2-40B4-BE49-F238E27FC236}">
                <a16:creationId xmlns:a16="http://schemas.microsoft.com/office/drawing/2014/main" id="{DBB5C4DB-DC65-4D58-8469-2CFC42F5EA6A}"/>
              </a:ext>
            </a:extLst>
          </p:cNvPr>
          <p:cNvSpPr/>
          <p:nvPr/>
        </p:nvSpPr>
        <p:spPr>
          <a:xfrm>
            <a:off x="4681656" y="4182487"/>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2" name="타원 41">
            <a:extLst>
              <a:ext uri="{FF2B5EF4-FFF2-40B4-BE49-F238E27FC236}">
                <a16:creationId xmlns:a16="http://schemas.microsoft.com/office/drawing/2014/main" id="{3A2B170D-BEAC-4665-8D39-90CE252F78A3}"/>
              </a:ext>
            </a:extLst>
          </p:cNvPr>
          <p:cNvSpPr/>
          <p:nvPr/>
        </p:nvSpPr>
        <p:spPr>
          <a:xfrm>
            <a:off x="5133737" y="5616777"/>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3" name="타원 42">
            <a:extLst>
              <a:ext uri="{FF2B5EF4-FFF2-40B4-BE49-F238E27FC236}">
                <a16:creationId xmlns:a16="http://schemas.microsoft.com/office/drawing/2014/main" id="{9201878F-506A-481B-8401-F977DBC97CF1}"/>
              </a:ext>
            </a:extLst>
          </p:cNvPr>
          <p:cNvSpPr/>
          <p:nvPr/>
        </p:nvSpPr>
        <p:spPr>
          <a:xfrm>
            <a:off x="3858687" y="5744953"/>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4" name="타원 43">
            <a:extLst>
              <a:ext uri="{FF2B5EF4-FFF2-40B4-BE49-F238E27FC236}">
                <a16:creationId xmlns:a16="http://schemas.microsoft.com/office/drawing/2014/main" id="{31E32B0B-F3DF-4542-A346-19CB57677D0E}"/>
              </a:ext>
            </a:extLst>
          </p:cNvPr>
          <p:cNvSpPr/>
          <p:nvPr/>
        </p:nvSpPr>
        <p:spPr>
          <a:xfrm>
            <a:off x="7143151" y="3787837"/>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cxnSp>
        <p:nvCxnSpPr>
          <p:cNvPr id="47" name="직선 연결선 46">
            <a:extLst>
              <a:ext uri="{FF2B5EF4-FFF2-40B4-BE49-F238E27FC236}">
                <a16:creationId xmlns:a16="http://schemas.microsoft.com/office/drawing/2014/main" id="{6182B13A-5AE4-47C1-A8E7-ED605A0B2453}"/>
              </a:ext>
            </a:extLst>
          </p:cNvPr>
          <p:cNvCxnSpPr>
            <a:cxnSpLocks/>
          </p:cNvCxnSpPr>
          <p:nvPr/>
        </p:nvCxnSpPr>
        <p:spPr>
          <a:xfrm flipH="1" flipV="1">
            <a:off x="2783201" y="4044189"/>
            <a:ext cx="1601211" cy="926679"/>
          </a:xfrm>
          <a:prstGeom prst="line">
            <a:avLst/>
          </a:prstGeom>
          <a:ln w="38100">
            <a:solidFill>
              <a:schemeClr val="tx1"/>
            </a:solidFill>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8" name="타원 47">
            <a:extLst>
              <a:ext uri="{FF2B5EF4-FFF2-40B4-BE49-F238E27FC236}">
                <a16:creationId xmlns:a16="http://schemas.microsoft.com/office/drawing/2014/main" id="{6DF28E0D-6839-43A3-B762-35E41BF237D1}"/>
              </a:ext>
            </a:extLst>
          </p:cNvPr>
          <p:cNvSpPr/>
          <p:nvPr/>
        </p:nvSpPr>
        <p:spPr>
          <a:xfrm>
            <a:off x="2839807" y="2847808"/>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7" name="그래픽 6" descr="단색 채우기가 있는 악마 얼굴">
            <a:extLst>
              <a:ext uri="{FF2B5EF4-FFF2-40B4-BE49-F238E27FC236}">
                <a16:creationId xmlns:a16="http://schemas.microsoft.com/office/drawing/2014/main" id="{A9046E23-BA2E-45D5-AB86-0408E96EBC0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343054" y="3685161"/>
            <a:ext cx="497326" cy="497326"/>
          </a:xfrm>
          <a:prstGeom prst="rect">
            <a:avLst/>
          </a:prstGeom>
        </p:spPr>
      </p:pic>
      <p:pic>
        <p:nvPicPr>
          <p:cNvPr id="30" name="그래픽 29" descr="단색 채우기가 있는 악마 얼굴">
            <a:extLst>
              <a:ext uri="{FF2B5EF4-FFF2-40B4-BE49-F238E27FC236}">
                <a16:creationId xmlns:a16="http://schemas.microsoft.com/office/drawing/2014/main" id="{9EFDA1FF-6F13-46D8-9C39-0C0D22EC928A}"/>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384412" y="4975420"/>
            <a:ext cx="497326" cy="497326"/>
          </a:xfrm>
          <a:prstGeom prst="rect">
            <a:avLst/>
          </a:prstGeom>
        </p:spPr>
      </p:pic>
      <p:sp>
        <p:nvSpPr>
          <p:cNvPr id="32" name="타원 31">
            <a:extLst>
              <a:ext uri="{FF2B5EF4-FFF2-40B4-BE49-F238E27FC236}">
                <a16:creationId xmlns:a16="http://schemas.microsoft.com/office/drawing/2014/main" id="{2002B0A4-D5F6-4224-8FF7-19DB38F4B6A3}"/>
              </a:ext>
            </a:extLst>
          </p:cNvPr>
          <p:cNvSpPr/>
          <p:nvPr/>
        </p:nvSpPr>
        <p:spPr>
          <a:xfrm>
            <a:off x="5922044" y="5594432"/>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3" name="타원 32">
            <a:extLst>
              <a:ext uri="{FF2B5EF4-FFF2-40B4-BE49-F238E27FC236}">
                <a16:creationId xmlns:a16="http://schemas.microsoft.com/office/drawing/2014/main" id="{767DA02F-919C-4B4B-A1D6-0D16A1948228}"/>
              </a:ext>
            </a:extLst>
          </p:cNvPr>
          <p:cNvSpPr/>
          <p:nvPr/>
        </p:nvSpPr>
        <p:spPr>
          <a:xfrm>
            <a:off x="3849376" y="3556985"/>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9" name="타원 18">
            <a:extLst>
              <a:ext uri="{FF2B5EF4-FFF2-40B4-BE49-F238E27FC236}">
                <a16:creationId xmlns:a16="http://schemas.microsoft.com/office/drawing/2014/main" id="{6D959D00-C142-40C6-A500-ED072C3D19A9}"/>
              </a:ext>
            </a:extLst>
          </p:cNvPr>
          <p:cNvSpPr/>
          <p:nvPr/>
        </p:nvSpPr>
        <p:spPr>
          <a:xfrm>
            <a:off x="714241" y="2223287"/>
            <a:ext cx="2533250" cy="2411426"/>
          </a:xfrm>
          <a:prstGeom prst="ellipse">
            <a:avLst/>
          </a:prstGeom>
          <a:noFill/>
          <a:ln w="5715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0" name="TextBox 19">
            <a:extLst>
              <a:ext uri="{FF2B5EF4-FFF2-40B4-BE49-F238E27FC236}">
                <a16:creationId xmlns:a16="http://schemas.microsoft.com/office/drawing/2014/main" id="{3316EF78-5147-40A3-9B93-180C8CB01D5E}"/>
              </a:ext>
            </a:extLst>
          </p:cNvPr>
          <p:cNvSpPr txBox="1"/>
          <p:nvPr/>
        </p:nvSpPr>
        <p:spPr>
          <a:xfrm>
            <a:off x="348343" y="4475220"/>
            <a:ext cx="1828800" cy="646331"/>
          </a:xfrm>
          <a:prstGeom prst="rect">
            <a:avLst/>
          </a:prstGeom>
          <a:noFill/>
        </p:spPr>
        <p:txBody>
          <a:bodyPr wrap="square" rtlCol="0">
            <a:spAutoFit/>
          </a:bodyPr>
          <a:lstStyle/>
          <a:p>
            <a:r>
              <a:rPr lang="en-US" altLang="ko-KR" dirty="0"/>
              <a:t>Broadcast</a:t>
            </a:r>
          </a:p>
          <a:p>
            <a:r>
              <a:rPr lang="en-US" altLang="ko-KR" dirty="0"/>
              <a:t>Routing Update</a:t>
            </a:r>
            <a:endParaRPr lang="ko-KR" altLang="en-US" dirty="0"/>
          </a:p>
        </p:txBody>
      </p:sp>
    </p:spTree>
    <p:extLst>
      <p:ext uri="{BB962C8B-B14F-4D97-AF65-F5344CB8AC3E}">
        <p14:creationId xmlns:p14="http://schemas.microsoft.com/office/powerpoint/2010/main" val="13153434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348344" y="260364"/>
            <a:ext cx="9818006" cy="720000"/>
          </a:xfrm>
        </p:spPr>
        <p:txBody>
          <a:bodyPr>
            <a:noAutofit/>
          </a:bodyPr>
          <a:lstStyle/>
          <a:p>
            <a:r>
              <a:rPr lang="en-US" altLang="ko-KR" sz="4400" dirty="0" err="1">
                <a:solidFill>
                  <a:prstClr val="black"/>
                </a:solidFill>
              </a:rPr>
              <a:t>TinyOS</a:t>
            </a:r>
            <a:endParaRPr lang="ko-KR" altLang="en-US" sz="3200" dirty="0"/>
          </a:p>
        </p:txBody>
      </p:sp>
      <p:sp>
        <p:nvSpPr>
          <p:cNvPr id="3" name="내용 개체 틀 2"/>
          <p:cNvSpPr>
            <a:spLocks noGrp="1"/>
          </p:cNvSpPr>
          <p:nvPr>
            <p:ph idx="1"/>
          </p:nvPr>
        </p:nvSpPr>
        <p:spPr>
          <a:xfrm>
            <a:off x="255806" y="1275200"/>
            <a:ext cx="11514853" cy="5206281"/>
          </a:xfrm>
        </p:spPr>
        <p:txBody>
          <a:bodyPr>
            <a:normAutofit/>
          </a:bodyPr>
          <a:lstStyle/>
          <a:p>
            <a:r>
              <a:rPr lang="en-US" altLang="ko-KR" u="sng" dirty="0"/>
              <a:t>Attacks</a:t>
            </a:r>
          </a:p>
          <a:p>
            <a:r>
              <a:rPr lang="en-US" altLang="ko-KR" dirty="0"/>
              <a:t>2) Combined wormhole/sinkhole attack</a:t>
            </a:r>
          </a:p>
        </p:txBody>
      </p:sp>
      <p:sp>
        <p:nvSpPr>
          <p:cNvPr id="4" name="날짜 개체 틀 3"/>
          <p:cNvSpPr>
            <a:spLocks noGrp="1"/>
          </p:cNvSpPr>
          <p:nvPr>
            <p:ph type="dt" sz="half" idx="10"/>
          </p:nvPr>
        </p:nvSpPr>
        <p:spPr/>
        <p:txBody>
          <a:bodyPr/>
          <a:lstStyle/>
          <a:p>
            <a:fld id="{89CCCAEA-CCB0-4848-9971-CD72AA5B9D6E}" type="datetime1">
              <a:rPr lang="ko-KR" altLang="en-US" smtClean="0"/>
              <a:pPr/>
              <a:t>2020-11-17</a:t>
            </a:fld>
            <a:endParaRPr lang="ko-KR" altLang="en-US" dirty="0"/>
          </a:p>
        </p:txBody>
      </p:sp>
      <p:sp>
        <p:nvSpPr>
          <p:cNvPr id="5" name="슬라이드 번호 개체 틀 4"/>
          <p:cNvSpPr>
            <a:spLocks noGrp="1"/>
          </p:cNvSpPr>
          <p:nvPr>
            <p:ph type="sldNum" sz="quarter" idx="12"/>
          </p:nvPr>
        </p:nvSpPr>
        <p:spPr/>
        <p:txBody>
          <a:bodyPr/>
          <a:lstStyle/>
          <a:p>
            <a:fld id="{AD68BFA4-A7DE-4C49-BCEC-B3A47435A975}" type="slidenum">
              <a:rPr lang="ko-KR" altLang="en-US" smtClean="0"/>
              <a:t>34</a:t>
            </a:fld>
            <a:endParaRPr lang="ko-KR" altLang="en-US"/>
          </a:p>
        </p:txBody>
      </p:sp>
      <p:pic>
        <p:nvPicPr>
          <p:cNvPr id="38" name="그래픽 37" descr="셀 타워">
            <a:extLst>
              <a:ext uri="{FF2B5EF4-FFF2-40B4-BE49-F238E27FC236}">
                <a16:creationId xmlns:a16="http://schemas.microsoft.com/office/drawing/2014/main" id="{86AC5194-8C95-4452-99AE-65926E17367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262743" y="2690380"/>
            <a:ext cx="914400" cy="914400"/>
          </a:xfrm>
          <a:prstGeom prst="rect">
            <a:avLst/>
          </a:prstGeom>
        </p:spPr>
      </p:pic>
      <p:sp>
        <p:nvSpPr>
          <p:cNvPr id="39" name="타원 38">
            <a:extLst>
              <a:ext uri="{FF2B5EF4-FFF2-40B4-BE49-F238E27FC236}">
                <a16:creationId xmlns:a16="http://schemas.microsoft.com/office/drawing/2014/main" id="{3C365230-01DE-428F-8244-5F541BC4344E}"/>
              </a:ext>
            </a:extLst>
          </p:cNvPr>
          <p:cNvSpPr/>
          <p:nvPr/>
        </p:nvSpPr>
        <p:spPr>
          <a:xfrm>
            <a:off x="1211219" y="4024458"/>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0" name="타원 39">
            <a:extLst>
              <a:ext uri="{FF2B5EF4-FFF2-40B4-BE49-F238E27FC236}">
                <a16:creationId xmlns:a16="http://schemas.microsoft.com/office/drawing/2014/main" id="{77953FF6-A4B5-4FB5-9483-1618C0D2DB88}"/>
              </a:ext>
            </a:extLst>
          </p:cNvPr>
          <p:cNvSpPr/>
          <p:nvPr/>
        </p:nvSpPr>
        <p:spPr>
          <a:xfrm>
            <a:off x="5831690" y="3896282"/>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1" name="타원 40">
            <a:extLst>
              <a:ext uri="{FF2B5EF4-FFF2-40B4-BE49-F238E27FC236}">
                <a16:creationId xmlns:a16="http://schemas.microsoft.com/office/drawing/2014/main" id="{DBB5C4DB-DC65-4D58-8469-2CFC42F5EA6A}"/>
              </a:ext>
            </a:extLst>
          </p:cNvPr>
          <p:cNvSpPr/>
          <p:nvPr/>
        </p:nvSpPr>
        <p:spPr>
          <a:xfrm>
            <a:off x="4681656" y="4182487"/>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2" name="타원 41">
            <a:extLst>
              <a:ext uri="{FF2B5EF4-FFF2-40B4-BE49-F238E27FC236}">
                <a16:creationId xmlns:a16="http://schemas.microsoft.com/office/drawing/2014/main" id="{3A2B170D-BEAC-4665-8D39-90CE252F78A3}"/>
              </a:ext>
            </a:extLst>
          </p:cNvPr>
          <p:cNvSpPr/>
          <p:nvPr/>
        </p:nvSpPr>
        <p:spPr>
          <a:xfrm>
            <a:off x="5133737" y="5616777"/>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3" name="타원 42">
            <a:extLst>
              <a:ext uri="{FF2B5EF4-FFF2-40B4-BE49-F238E27FC236}">
                <a16:creationId xmlns:a16="http://schemas.microsoft.com/office/drawing/2014/main" id="{9201878F-506A-481B-8401-F977DBC97CF1}"/>
              </a:ext>
            </a:extLst>
          </p:cNvPr>
          <p:cNvSpPr/>
          <p:nvPr/>
        </p:nvSpPr>
        <p:spPr>
          <a:xfrm>
            <a:off x="3858687" y="5744953"/>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4" name="타원 43">
            <a:extLst>
              <a:ext uri="{FF2B5EF4-FFF2-40B4-BE49-F238E27FC236}">
                <a16:creationId xmlns:a16="http://schemas.microsoft.com/office/drawing/2014/main" id="{31E32B0B-F3DF-4542-A346-19CB57677D0E}"/>
              </a:ext>
            </a:extLst>
          </p:cNvPr>
          <p:cNvSpPr/>
          <p:nvPr/>
        </p:nvSpPr>
        <p:spPr>
          <a:xfrm>
            <a:off x="7143151" y="3787837"/>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cxnSp>
        <p:nvCxnSpPr>
          <p:cNvPr id="47" name="직선 연결선 46">
            <a:extLst>
              <a:ext uri="{FF2B5EF4-FFF2-40B4-BE49-F238E27FC236}">
                <a16:creationId xmlns:a16="http://schemas.microsoft.com/office/drawing/2014/main" id="{6182B13A-5AE4-47C1-A8E7-ED605A0B2453}"/>
              </a:ext>
            </a:extLst>
          </p:cNvPr>
          <p:cNvCxnSpPr>
            <a:cxnSpLocks/>
          </p:cNvCxnSpPr>
          <p:nvPr/>
        </p:nvCxnSpPr>
        <p:spPr>
          <a:xfrm flipH="1" flipV="1">
            <a:off x="2783201" y="4044189"/>
            <a:ext cx="1601211" cy="926679"/>
          </a:xfrm>
          <a:prstGeom prst="line">
            <a:avLst/>
          </a:prstGeom>
          <a:ln w="38100">
            <a:solidFill>
              <a:srgbClr val="FF0000"/>
            </a:solidFill>
            <a:prstDash val="sysDash"/>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48" name="타원 47">
            <a:extLst>
              <a:ext uri="{FF2B5EF4-FFF2-40B4-BE49-F238E27FC236}">
                <a16:creationId xmlns:a16="http://schemas.microsoft.com/office/drawing/2014/main" id="{6DF28E0D-6839-43A3-B762-35E41BF237D1}"/>
              </a:ext>
            </a:extLst>
          </p:cNvPr>
          <p:cNvSpPr/>
          <p:nvPr/>
        </p:nvSpPr>
        <p:spPr>
          <a:xfrm>
            <a:off x="2839807" y="2847808"/>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7" name="그래픽 6" descr="단색 채우기가 있는 악마 얼굴">
            <a:extLst>
              <a:ext uri="{FF2B5EF4-FFF2-40B4-BE49-F238E27FC236}">
                <a16:creationId xmlns:a16="http://schemas.microsoft.com/office/drawing/2014/main" id="{A9046E23-BA2E-45D5-AB86-0408E96EBC0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343054" y="3685161"/>
            <a:ext cx="497326" cy="497326"/>
          </a:xfrm>
          <a:prstGeom prst="rect">
            <a:avLst/>
          </a:prstGeom>
        </p:spPr>
      </p:pic>
      <p:pic>
        <p:nvPicPr>
          <p:cNvPr id="30" name="그래픽 29" descr="단색 채우기가 있는 악마 얼굴">
            <a:extLst>
              <a:ext uri="{FF2B5EF4-FFF2-40B4-BE49-F238E27FC236}">
                <a16:creationId xmlns:a16="http://schemas.microsoft.com/office/drawing/2014/main" id="{9EFDA1FF-6F13-46D8-9C39-0C0D22EC928A}"/>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384412" y="4975420"/>
            <a:ext cx="497326" cy="497326"/>
          </a:xfrm>
          <a:prstGeom prst="rect">
            <a:avLst/>
          </a:prstGeom>
        </p:spPr>
      </p:pic>
      <p:sp>
        <p:nvSpPr>
          <p:cNvPr id="32" name="타원 31">
            <a:extLst>
              <a:ext uri="{FF2B5EF4-FFF2-40B4-BE49-F238E27FC236}">
                <a16:creationId xmlns:a16="http://schemas.microsoft.com/office/drawing/2014/main" id="{2002B0A4-D5F6-4224-8FF7-19DB38F4B6A3}"/>
              </a:ext>
            </a:extLst>
          </p:cNvPr>
          <p:cNvSpPr/>
          <p:nvPr/>
        </p:nvSpPr>
        <p:spPr>
          <a:xfrm>
            <a:off x="5922044" y="5594432"/>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3" name="타원 32">
            <a:extLst>
              <a:ext uri="{FF2B5EF4-FFF2-40B4-BE49-F238E27FC236}">
                <a16:creationId xmlns:a16="http://schemas.microsoft.com/office/drawing/2014/main" id="{767DA02F-919C-4B4B-A1D6-0D16A1948228}"/>
              </a:ext>
            </a:extLst>
          </p:cNvPr>
          <p:cNvSpPr/>
          <p:nvPr/>
        </p:nvSpPr>
        <p:spPr>
          <a:xfrm>
            <a:off x="3849376" y="3556985"/>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cxnSp>
        <p:nvCxnSpPr>
          <p:cNvPr id="20" name="직선 연결선 19">
            <a:extLst>
              <a:ext uri="{FF2B5EF4-FFF2-40B4-BE49-F238E27FC236}">
                <a16:creationId xmlns:a16="http://schemas.microsoft.com/office/drawing/2014/main" id="{13EC6ECE-76AC-4780-A6CA-552CB617C2A0}"/>
              </a:ext>
            </a:extLst>
          </p:cNvPr>
          <p:cNvCxnSpPr>
            <a:cxnSpLocks/>
            <a:stCxn id="39" idx="0"/>
          </p:cNvCxnSpPr>
          <p:nvPr/>
        </p:nvCxnSpPr>
        <p:spPr>
          <a:xfrm flipV="1">
            <a:off x="1334829" y="3556986"/>
            <a:ext cx="229276" cy="467472"/>
          </a:xfrm>
          <a:prstGeom prst="line">
            <a:avLst/>
          </a:prstGeom>
          <a:ln w="38100">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4" name="직선 연결선 23">
            <a:extLst>
              <a:ext uri="{FF2B5EF4-FFF2-40B4-BE49-F238E27FC236}">
                <a16:creationId xmlns:a16="http://schemas.microsoft.com/office/drawing/2014/main" id="{B5DA8675-43C5-49EB-B3D8-2F13032357FB}"/>
              </a:ext>
            </a:extLst>
          </p:cNvPr>
          <p:cNvCxnSpPr>
            <a:cxnSpLocks/>
            <a:endCxn id="48" idx="2"/>
          </p:cNvCxnSpPr>
          <p:nvPr/>
        </p:nvCxnSpPr>
        <p:spPr>
          <a:xfrm flipV="1">
            <a:off x="2045810" y="2975984"/>
            <a:ext cx="793997" cy="128176"/>
          </a:xfrm>
          <a:prstGeom prst="line">
            <a:avLst/>
          </a:prstGeom>
          <a:ln w="38100">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7" name="직선 연결선 26">
            <a:extLst>
              <a:ext uri="{FF2B5EF4-FFF2-40B4-BE49-F238E27FC236}">
                <a16:creationId xmlns:a16="http://schemas.microsoft.com/office/drawing/2014/main" id="{9279AEFD-0FCF-4A1F-8A49-6BAD65D8CD3F}"/>
              </a:ext>
            </a:extLst>
          </p:cNvPr>
          <p:cNvCxnSpPr>
            <a:cxnSpLocks/>
          </p:cNvCxnSpPr>
          <p:nvPr/>
        </p:nvCxnSpPr>
        <p:spPr>
          <a:xfrm>
            <a:off x="2045810" y="3556986"/>
            <a:ext cx="396998" cy="192367"/>
          </a:xfrm>
          <a:prstGeom prst="line">
            <a:avLst/>
          </a:prstGeom>
          <a:ln w="38100">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520B5825-1FD4-4FFD-A710-8D88008BD6D3}"/>
              </a:ext>
            </a:extLst>
          </p:cNvPr>
          <p:cNvSpPr txBox="1"/>
          <p:nvPr/>
        </p:nvSpPr>
        <p:spPr>
          <a:xfrm>
            <a:off x="2269397" y="4440322"/>
            <a:ext cx="1781950" cy="646331"/>
          </a:xfrm>
          <a:prstGeom prst="rect">
            <a:avLst/>
          </a:prstGeom>
          <a:noFill/>
        </p:spPr>
        <p:txBody>
          <a:bodyPr wrap="square" rtlCol="0">
            <a:spAutoFit/>
          </a:bodyPr>
          <a:lstStyle/>
          <a:p>
            <a:r>
              <a:rPr lang="en-US" altLang="ko-KR" dirty="0"/>
              <a:t>Forwards Routing Update</a:t>
            </a:r>
            <a:endParaRPr lang="ko-KR" altLang="en-US" dirty="0"/>
          </a:p>
        </p:txBody>
      </p:sp>
    </p:spTree>
    <p:extLst>
      <p:ext uri="{BB962C8B-B14F-4D97-AF65-F5344CB8AC3E}">
        <p14:creationId xmlns:p14="http://schemas.microsoft.com/office/powerpoint/2010/main" val="6794203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348344" y="260364"/>
            <a:ext cx="9818006" cy="720000"/>
          </a:xfrm>
        </p:spPr>
        <p:txBody>
          <a:bodyPr>
            <a:noAutofit/>
          </a:bodyPr>
          <a:lstStyle/>
          <a:p>
            <a:r>
              <a:rPr lang="en-US" altLang="ko-KR" sz="4400" dirty="0" err="1">
                <a:solidFill>
                  <a:prstClr val="black"/>
                </a:solidFill>
              </a:rPr>
              <a:t>TinyOS</a:t>
            </a:r>
            <a:endParaRPr lang="ko-KR" altLang="en-US" sz="3200" dirty="0"/>
          </a:p>
        </p:txBody>
      </p:sp>
      <p:sp>
        <p:nvSpPr>
          <p:cNvPr id="3" name="내용 개체 틀 2"/>
          <p:cNvSpPr>
            <a:spLocks noGrp="1"/>
          </p:cNvSpPr>
          <p:nvPr>
            <p:ph idx="1"/>
          </p:nvPr>
        </p:nvSpPr>
        <p:spPr>
          <a:xfrm>
            <a:off x="255806" y="1275200"/>
            <a:ext cx="11514853" cy="5206281"/>
          </a:xfrm>
        </p:spPr>
        <p:txBody>
          <a:bodyPr>
            <a:normAutofit/>
          </a:bodyPr>
          <a:lstStyle/>
          <a:p>
            <a:r>
              <a:rPr lang="en-US" altLang="ko-KR" u="sng" dirty="0"/>
              <a:t>Attacks</a:t>
            </a:r>
          </a:p>
          <a:p>
            <a:r>
              <a:rPr lang="en-US" altLang="ko-KR" dirty="0"/>
              <a:t>2) Combined wormhole/sinkhole attack</a:t>
            </a:r>
          </a:p>
        </p:txBody>
      </p:sp>
      <p:sp>
        <p:nvSpPr>
          <p:cNvPr id="4" name="날짜 개체 틀 3"/>
          <p:cNvSpPr>
            <a:spLocks noGrp="1"/>
          </p:cNvSpPr>
          <p:nvPr>
            <p:ph type="dt" sz="half" idx="10"/>
          </p:nvPr>
        </p:nvSpPr>
        <p:spPr/>
        <p:txBody>
          <a:bodyPr/>
          <a:lstStyle/>
          <a:p>
            <a:fld id="{89CCCAEA-CCB0-4848-9971-CD72AA5B9D6E}" type="datetime1">
              <a:rPr lang="ko-KR" altLang="en-US" smtClean="0"/>
              <a:pPr/>
              <a:t>2020-11-17</a:t>
            </a:fld>
            <a:endParaRPr lang="ko-KR" altLang="en-US" dirty="0"/>
          </a:p>
        </p:txBody>
      </p:sp>
      <p:sp>
        <p:nvSpPr>
          <p:cNvPr id="5" name="슬라이드 번호 개체 틀 4"/>
          <p:cNvSpPr>
            <a:spLocks noGrp="1"/>
          </p:cNvSpPr>
          <p:nvPr>
            <p:ph type="sldNum" sz="quarter" idx="12"/>
          </p:nvPr>
        </p:nvSpPr>
        <p:spPr/>
        <p:txBody>
          <a:bodyPr/>
          <a:lstStyle/>
          <a:p>
            <a:fld id="{AD68BFA4-A7DE-4C49-BCEC-B3A47435A975}" type="slidenum">
              <a:rPr lang="ko-KR" altLang="en-US" smtClean="0"/>
              <a:t>35</a:t>
            </a:fld>
            <a:endParaRPr lang="ko-KR" altLang="en-US"/>
          </a:p>
        </p:txBody>
      </p:sp>
      <p:pic>
        <p:nvPicPr>
          <p:cNvPr id="38" name="그래픽 37" descr="셀 타워">
            <a:extLst>
              <a:ext uri="{FF2B5EF4-FFF2-40B4-BE49-F238E27FC236}">
                <a16:creationId xmlns:a16="http://schemas.microsoft.com/office/drawing/2014/main" id="{86AC5194-8C95-4452-99AE-65926E17367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262743" y="2690380"/>
            <a:ext cx="914400" cy="914400"/>
          </a:xfrm>
          <a:prstGeom prst="rect">
            <a:avLst/>
          </a:prstGeom>
        </p:spPr>
      </p:pic>
      <p:sp>
        <p:nvSpPr>
          <p:cNvPr id="39" name="타원 38">
            <a:extLst>
              <a:ext uri="{FF2B5EF4-FFF2-40B4-BE49-F238E27FC236}">
                <a16:creationId xmlns:a16="http://schemas.microsoft.com/office/drawing/2014/main" id="{3C365230-01DE-428F-8244-5F541BC4344E}"/>
              </a:ext>
            </a:extLst>
          </p:cNvPr>
          <p:cNvSpPr/>
          <p:nvPr/>
        </p:nvSpPr>
        <p:spPr>
          <a:xfrm>
            <a:off x="1211219" y="4024458"/>
            <a:ext cx="247219" cy="256352"/>
          </a:xfrm>
          <a:prstGeom prst="ellipse">
            <a:avLst/>
          </a:prstGeom>
          <a:solidFill>
            <a:srgbClr val="FF0000"/>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0" name="타원 39">
            <a:extLst>
              <a:ext uri="{FF2B5EF4-FFF2-40B4-BE49-F238E27FC236}">
                <a16:creationId xmlns:a16="http://schemas.microsoft.com/office/drawing/2014/main" id="{77953FF6-A4B5-4FB5-9483-1618C0D2DB88}"/>
              </a:ext>
            </a:extLst>
          </p:cNvPr>
          <p:cNvSpPr/>
          <p:nvPr/>
        </p:nvSpPr>
        <p:spPr>
          <a:xfrm>
            <a:off x="5831690" y="3896282"/>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1" name="타원 40">
            <a:extLst>
              <a:ext uri="{FF2B5EF4-FFF2-40B4-BE49-F238E27FC236}">
                <a16:creationId xmlns:a16="http://schemas.microsoft.com/office/drawing/2014/main" id="{DBB5C4DB-DC65-4D58-8469-2CFC42F5EA6A}"/>
              </a:ext>
            </a:extLst>
          </p:cNvPr>
          <p:cNvSpPr/>
          <p:nvPr/>
        </p:nvSpPr>
        <p:spPr>
          <a:xfrm>
            <a:off x="4681656" y="4182487"/>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2" name="타원 41">
            <a:extLst>
              <a:ext uri="{FF2B5EF4-FFF2-40B4-BE49-F238E27FC236}">
                <a16:creationId xmlns:a16="http://schemas.microsoft.com/office/drawing/2014/main" id="{3A2B170D-BEAC-4665-8D39-90CE252F78A3}"/>
              </a:ext>
            </a:extLst>
          </p:cNvPr>
          <p:cNvSpPr/>
          <p:nvPr/>
        </p:nvSpPr>
        <p:spPr>
          <a:xfrm>
            <a:off x="5133737" y="5616777"/>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3" name="타원 42">
            <a:extLst>
              <a:ext uri="{FF2B5EF4-FFF2-40B4-BE49-F238E27FC236}">
                <a16:creationId xmlns:a16="http://schemas.microsoft.com/office/drawing/2014/main" id="{9201878F-506A-481B-8401-F977DBC97CF1}"/>
              </a:ext>
            </a:extLst>
          </p:cNvPr>
          <p:cNvSpPr/>
          <p:nvPr/>
        </p:nvSpPr>
        <p:spPr>
          <a:xfrm>
            <a:off x="3858687" y="5744953"/>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4" name="타원 43">
            <a:extLst>
              <a:ext uri="{FF2B5EF4-FFF2-40B4-BE49-F238E27FC236}">
                <a16:creationId xmlns:a16="http://schemas.microsoft.com/office/drawing/2014/main" id="{31E32B0B-F3DF-4542-A346-19CB57677D0E}"/>
              </a:ext>
            </a:extLst>
          </p:cNvPr>
          <p:cNvSpPr/>
          <p:nvPr/>
        </p:nvSpPr>
        <p:spPr>
          <a:xfrm>
            <a:off x="7143151" y="3787837"/>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cxnSp>
        <p:nvCxnSpPr>
          <p:cNvPr id="47" name="직선 연결선 46">
            <a:extLst>
              <a:ext uri="{FF2B5EF4-FFF2-40B4-BE49-F238E27FC236}">
                <a16:creationId xmlns:a16="http://schemas.microsoft.com/office/drawing/2014/main" id="{6182B13A-5AE4-47C1-A8E7-ED605A0B2453}"/>
              </a:ext>
            </a:extLst>
          </p:cNvPr>
          <p:cNvCxnSpPr>
            <a:cxnSpLocks/>
          </p:cNvCxnSpPr>
          <p:nvPr/>
        </p:nvCxnSpPr>
        <p:spPr>
          <a:xfrm flipH="1" flipV="1">
            <a:off x="2783201" y="4044189"/>
            <a:ext cx="1601211" cy="926679"/>
          </a:xfrm>
          <a:prstGeom prst="line">
            <a:avLst/>
          </a:prstGeom>
          <a:ln w="38100">
            <a:solidFill>
              <a:schemeClr val="tx1"/>
            </a:solidFill>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8" name="타원 47">
            <a:extLst>
              <a:ext uri="{FF2B5EF4-FFF2-40B4-BE49-F238E27FC236}">
                <a16:creationId xmlns:a16="http://schemas.microsoft.com/office/drawing/2014/main" id="{6DF28E0D-6839-43A3-B762-35E41BF237D1}"/>
              </a:ext>
            </a:extLst>
          </p:cNvPr>
          <p:cNvSpPr/>
          <p:nvPr/>
        </p:nvSpPr>
        <p:spPr>
          <a:xfrm>
            <a:off x="2839807" y="2847808"/>
            <a:ext cx="247219" cy="256352"/>
          </a:xfrm>
          <a:prstGeom prst="ellipse">
            <a:avLst/>
          </a:prstGeom>
          <a:solidFill>
            <a:srgbClr val="FF0000"/>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7" name="그래픽 6" descr="단색 채우기가 있는 악마 얼굴">
            <a:extLst>
              <a:ext uri="{FF2B5EF4-FFF2-40B4-BE49-F238E27FC236}">
                <a16:creationId xmlns:a16="http://schemas.microsoft.com/office/drawing/2014/main" id="{A9046E23-BA2E-45D5-AB86-0408E96EBC0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343054" y="3685161"/>
            <a:ext cx="497326" cy="497326"/>
          </a:xfrm>
          <a:prstGeom prst="rect">
            <a:avLst/>
          </a:prstGeom>
        </p:spPr>
      </p:pic>
      <p:pic>
        <p:nvPicPr>
          <p:cNvPr id="30" name="그래픽 29" descr="단색 채우기가 있는 악마 얼굴">
            <a:extLst>
              <a:ext uri="{FF2B5EF4-FFF2-40B4-BE49-F238E27FC236}">
                <a16:creationId xmlns:a16="http://schemas.microsoft.com/office/drawing/2014/main" id="{9EFDA1FF-6F13-46D8-9C39-0C0D22EC928A}"/>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384412" y="4975420"/>
            <a:ext cx="497326" cy="497326"/>
          </a:xfrm>
          <a:prstGeom prst="rect">
            <a:avLst/>
          </a:prstGeom>
        </p:spPr>
      </p:pic>
      <p:sp>
        <p:nvSpPr>
          <p:cNvPr id="32" name="타원 31">
            <a:extLst>
              <a:ext uri="{FF2B5EF4-FFF2-40B4-BE49-F238E27FC236}">
                <a16:creationId xmlns:a16="http://schemas.microsoft.com/office/drawing/2014/main" id="{2002B0A4-D5F6-4224-8FF7-19DB38F4B6A3}"/>
              </a:ext>
            </a:extLst>
          </p:cNvPr>
          <p:cNvSpPr/>
          <p:nvPr/>
        </p:nvSpPr>
        <p:spPr>
          <a:xfrm>
            <a:off x="5922044" y="5594432"/>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3" name="타원 32">
            <a:extLst>
              <a:ext uri="{FF2B5EF4-FFF2-40B4-BE49-F238E27FC236}">
                <a16:creationId xmlns:a16="http://schemas.microsoft.com/office/drawing/2014/main" id="{767DA02F-919C-4B4B-A1D6-0D16A1948228}"/>
              </a:ext>
            </a:extLst>
          </p:cNvPr>
          <p:cNvSpPr/>
          <p:nvPr/>
        </p:nvSpPr>
        <p:spPr>
          <a:xfrm>
            <a:off x="3849376" y="3556985"/>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cxnSp>
        <p:nvCxnSpPr>
          <p:cNvPr id="20" name="직선 연결선 19">
            <a:extLst>
              <a:ext uri="{FF2B5EF4-FFF2-40B4-BE49-F238E27FC236}">
                <a16:creationId xmlns:a16="http://schemas.microsoft.com/office/drawing/2014/main" id="{13EC6ECE-76AC-4780-A6CA-552CB617C2A0}"/>
              </a:ext>
            </a:extLst>
          </p:cNvPr>
          <p:cNvCxnSpPr>
            <a:cxnSpLocks/>
            <a:stCxn id="39" idx="0"/>
          </p:cNvCxnSpPr>
          <p:nvPr/>
        </p:nvCxnSpPr>
        <p:spPr>
          <a:xfrm flipV="1">
            <a:off x="1334829" y="3556986"/>
            <a:ext cx="229276" cy="467472"/>
          </a:xfrm>
          <a:prstGeom prst="line">
            <a:avLst/>
          </a:prstGeom>
          <a:ln w="38100">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4" name="직선 연결선 23">
            <a:extLst>
              <a:ext uri="{FF2B5EF4-FFF2-40B4-BE49-F238E27FC236}">
                <a16:creationId xmlns:a16="http://schemas.microsoft.com/office/drawing/2014/main" id="{B5DA8675-43C5-49EB-B3D8-2F13032357FB}"/>
              </a:ext>
            </a:extLst>
          </p:cNvPr>
          <p:cNvCxnSpPr>
            <a:cxnSpLocks/>
            <a:endCxn id="48" idx="2"/>
          </p:cNvCxnSpPr>
          <p:nvPr/>
        </p:nvCxnSpPr>
        <p:spPr>
          <a:xfrm flipV="1">
            <a:off x="2045810" y="2975984"/>
            <a:ext cx="793997" cy="128176"/>
          </a:xfrm>
          <a:prstGeom prst="line">
            <a:avLst/>
          </a:prstGeom>
          <a:ln w="38100">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7" name="직선 연결선 26">
            <a:extLst>
              <a:ext uri="{FF2B5EF4-FFF2-40B4-BE49-F238E27FC236}">
                <a16:creationId xmlns:a16="http://schemas.microsoft.com/office/drawing/2014/main" id="{9279AEFD-0FCF-4A1F-8A49-6BAD65D8CD3F}"/>
              </a:ext>
            </a:extLst>
          </p:cNvPr>
          <p:cNvCxnSpPr>
            <a:cxnSpLocks/>
          </p:cNvCxnSpPr>
          <p:nvPr/>
        </p:nvCxnSpPr>
        <p:spPr>
          <a:xfrm>
            <a:off x="2045810" y="3556986"/>
            <a:ext cx="396998" cy="192367"/>
          </a:xfrm>
          <a:prstGeom prst="line">
            <a:avLst/>
          </a:prstGeom>
          <a:ln w="38100">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3" name="타원 22">
            <a:extLst>
              <a:ext uri="{FF2B5EF4-FFF2-40B4-BE49-F238E27FC236}">
                <a16:creationId xmlns:a16="http://schemas.microsoft.com/office/drawing/2014/main" id="{765FE16E-3AF9-4C59-8F46-11728087B7B2}"/>
              </a:ext>
            </a:extLst>
          </p:cNvPr>
          <p:cNvSpPr/>
          <p:nvPr/>
        </p:nvSpPr>
        <p:spPr>
          <a:xfrm>
            <a:off x="726723" y="3556985"/>
            <a:ext cx="1170465" cy="1196920"/>
          </a:xfrm>
          <a:prstGeom prst="ellipse">
            <a:avLst/>
          </a:prstGeom>
          <a:noFill/>
          <a:ln w="5715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5" name="타원 24">
            <a:extLst>
              <a:ext uri="{FF2B5EF4-FFF2-40B4-BE49-F238E27FC236}">
                <a16:creationId xmlns:a16="http://schemas.microsoft.com/office/drawing/2014/main" id="{D0AEE74B-992D-4E07-B4B8-2B2DDC91FD62}"/>
              </a:ext>
            </a:extLst>
          </p:cNvPr>
          <p:cNvSpPr/>
          <p:nvPr/>
        </p:nvSpPr>
        <p:spPr>
          <a:xfrm>
            <a:off x="3468524" y="4039636"/>
            <a:ext cx="2848055" cy="2681839"/>
          </a:xfrm>
          <a:prstGeom prst="ellipse">
            <a:avLst/>
          </a:prstGeom>
          <a:noFill/>
          <a:ln w="5715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6" name="타원 25">
            <a:extLst>
              <a:ext uri="{FF2B5EF4-FFF2-40B4-BE49-F238E27FC236}">
                <a16:creationId xmlns:a16="http://schemas.microsoft.com/office/drawing/2014/main" id="{4BD65EEF-45D9-4D2F-92E1-3E02FD95C6A6}"/>
              </a:ext>
            </a:extLst>
          </p:cNvPr>
          <p:cNvSpPr/>
          <p:nvPr/>
        </p:nvSpPr>
        <p:spPr>
          <a:xfrm>
            <a:off x="1994458" y="1920393"/>
            <a:ext cx="2389954" cy="2262094"/>
          </a:xfrm>
          <a:prstGeom prst="ellipse">
            <a:avLst/>
          </a:prstGeom>
          <a:noFill/>
          <a:ln w="5715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22138603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348344" y="260364"/>
            <a:ext cx="9818006" cy="720000"/>
          </a:xfrm>
        </p:spPr>
        <p:txBody>
          <a:bodyPr>
            <a:noAutofit/>
          </a:bodyPr>
          <a:lstStyle/>
          <a:p>
            <a:r>
              <a:rPr lang="en-US" altLang="ko-KR" sz="4400" dirty="0" err="1">
                <a:solidFill>
                  <a:prstClr val="black"/>
                </a:solidFill>
              </a:rPr>
              <a:t>TinyOS</a:t>
            </a:r>
            <a:endParaRPr lang="ko-KR" altLang="en-US" sz="3200" dirty="0"/>
          </a:p>
        </p:txBody>
      </p:sp>
      <p:sp>
        <p:nvSpPr>
          <p:cNvPr id="3" name="내용 개체 틀 2"/>
          <p:cNvSpPr>
            <a:spLocks noGrp="1"/>
          </p:cNvSpPr>
          <p:nvPr>
            <p:ph idx="1"/>
          </p:nvPr>
        </p:nvSpPr>
        <p:spPr>
          <a:xfrm>
            <a:off x="255806" y="1275200"/>
            <a:ext cx="11514853" cy="5206281"/>
          </a:xfrm>
        </p:spPr>
        <p:txBody>
          <a:bodyPr>
            <a:normAutofit/>
          </a:bodyPr>
          <a:lstStyle/>
          <a:p>
            <a:r>
              <a:rPr lang="en-US" altLang="ko-KR" u="sng" dirty="0"/>
              <a:t>Attacks</a:t>
            </a:r>
          </a:p>
          <a:p>
            <a:r>
              <a:rPr lang="en-US" altLang="ko-KR" dirty="0"/>
              <a:t>2) Combined wormhole/sinkhole attack</a:t>
            </a:r>
          </a:p>
        </p:txBody>
      </p:sp>
      <p:sp>
        <p:nvSpPr>
          <p:cNvPr id="4" name="날짜 개체 틀 3"/>
          <p:cNvSpPr>
            <a:spLocks noGrp="1"/>
          </p:cNvSpPr>
          <p:nvPr>
            <p:ph type="dt" sz="half" idx="10"/>
          </p:nvPr>
        </p:nvSpPr>
        <p:spPr/>
        <p:txBody>
          <a:bodyPr/>
          <a:lstStyle/>
          <a:p>
            <a:fld id="{89CCCAEA-CCB0-4848-9971-CD72AA5B9D6E}" type="datetime1">
              <a:rPr lang="ko-KR" altLang="en-US" smtClean="0"/>
              <a:pPr/>
              <a:t>2020-11-17</a:t>
            </a:fld>
            <a:endParaRPr lang="ko-KR" altLang="en-US" dirty="0"/>
          </a:p>
        </p:txBody>
      </p:sp>
      <p:sp>
        <p:nvSpPr>
          <p:cNvPr id="5" name="슬라이드 번호 개체 틀 4"/>
          <p:cNvSpPr>
            <a:spLocks noGrp="1"/>
          </p:cNvSpPr>
          <p:nvPr>
            <p:ph type="sldNum" sz="quarter" idx="12"/>
          </p:nvPr>
        </p:nvSpPr>
        <p:spPr/>
        <p:txBody>
          <a:bodyPr/>
          <a:lstStyle/>
          <a:p>
            <a:fld id="{AD68BFA4-A7DE-4C49-BCEC-B3A47435A975}" type="slidenum">
              <a:rPr lang="ko-KR" altLang="en-US" smtClean="0"/>
              <a:t>36</a:t>
            </a:fld>
            <a:endParaRPr lang="ko-KR" altLang="en-US"/>
          </a:p>
        </p:txBody>
      </p:sp>
      <p:pic>
        <p:nvPicPr>
          <p:cNvPr id="38" name="그래픽 37" descr="셀 타워">
            <a:extLst>
              <a:ext uri="{FF2B5EF4-FFF2-40B4-BE49-F238E27FC236}">
                <a16:creationId xmlns:a16="http://schemas.microsoft.com/office/drawing/2014/main" id="{86AC5194-8C95-4452-99AE-65926E17367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262743" y="2690380"/>
            <a:ext cx="914400" cy="914400"/>
          </a:xfrm>
          <a:prstGeom prst="rect">
            <a:avLst/>
          </a:prstGeom>
        </p:spPr>
      </p:pic>
      <p:sp>
        <p:nvSpPr>
          <p:cNvPr id="39" name="타원 38">
            <a:extLst>
              <a:ext uri="{FF2B5EF4-FFF2-40B4-BE49-F238E27FC236}">
                <a16:creationId xmlns:a16="http://schemas.microsoft.com/office/drawing/2014/main" id="{3C365230-01DE-428F-8244-5F541BC4344E}"/>
              </a:ext>
            </a:extLst>
          </p:cNvPr>
          <p:cNvSpPr/>
          <p:nvPr/>
        </p:nvSpPr>
        <p:spPr>
          <a:xfrm>
            <a:off x="1211219" y="4024458"/>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0" name="타원 39">
            <a:extLst>
              <a:ext uri="{FF2B5EF4-FFF2-40B4-BE49-F238E27FC236}">
                <a16:creationId xmlns:a16="http://schemas.microsoft.com/office/drawing/2014/main" id="{77953FF6-A4B5-4FB5-9483-1618C0D2DB88}"/>
              </a:ext>
            </a:extLst>
          </p:cNvPr>
          <p:cNvSpPr/>
          <p:nvPr/>
        </p:nvSpPr>
        <p:spPr>
          <a:xfrm>
            <a:off x="5831690" y="3896282"/>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1" name="타원 40">
            <a:extLst>
              <a:ext uri="{FF2B5EF4-FFF2-40B4-BE49-F238E27FC236}">
                <a16:creationId xmlns:a16="http://schemas.microsoft.com/office/drawing/2014/main" id="{DBB5C4DB-DC65-4D58-8469-2CFC42F5EA6A}"/>
              </a:ext>
            </a:extLst>
          </p:cNvPr>
          <p:cNvSpPr/>
          <p:nvPr/>
        </p:nvSpPr>
        <p:spPr>
          <a:xfrm>
            <a:off x="4681656" y="4182487"/>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2" name="타원 41">
            <a:extLst>
              <a:ext uri="{FF2B5EF4-FFF2-40B4-BE49-F238E27FC236}">
                <a16:creationId xmlns:a16="http://schemas.microsoft.com/office/drawing/2014/main" id="{3A2B170D-BEAC-4665-8D39-90CE252F78A3}"/>
              </a:ext>
            </a:extLst>
          </p:cNvPr>
          <p:cNvSpPr/>
          <p:nvPr/>
        </p:nvSpPr>
        <p:spPr>
          <a:xfrm>
            <a:off x="5133737" y="5616777"/>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3" name="타원 42">
            <a:extLst>
              <a:ext uri="{FF2B5EF4-FFF2-40B4-BE49-F238E27FC236}">
                <a16:creationId xmlns:a16="http://schemas.microsoft.com/office/drawing/2014/main" id="{9201878F-506A-481B-8401-F977DBC97CF1}"/>
              </a:ext>
            </a:extLst>
          </p:cNvPr>
          <p:cNvSpPr/>
          <p:nvPr/>
        </p:nvSpPr>
        <p:spPr>
          <a:xfrm>
            <a:off x="3858687" y="5744953"/>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4" name="타원 43">
            <a:extLst>
              <a:ext uri="{FF2B5EF4-FFF2-40B4-BE49-F238E27FC236}">
                <a16:creationId xmlns:a16="http://schemas.microsoft.com/office/drawing/2014/main" id="{31E32B0B-F3DF-4542-A346-19CB57677D0E}"/>
              </a:ext>
            </a:extLst>
          </p:cNvPr>
          <p:cNvSpPr/>
          <p:nvPr/>
        </p:nvSpPr>
        <p:spPr>
          <a:xfrm>
            <a:off x="7143151" y="3787837"/>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cxnSp>
        <p:nvCxnSpPr>
          <p:cNvPr id="47" name="직선 연결선 46">
            <a:extLst>
              <a:ext uri="{FF2B5EF4-FFF2-40B4-BE49-F238E27FC236}">
                <a16:creationId xmlns:a16="http://schemas.microsoft.com/office/drawing/2014/main" id="{6182B13A-5AE4-47C1-A8E7-ED605A0B2453}"/>
              </a:ext>
            </a:extLst>
          </p:cNvPr>
          <p:cNvCxnSpPr>
            <a:cxnSpLocks/>
          </p:cNvCxnSpPr>
          <p:nvPr/>
        </p:nvCxnSpPr>
        <p:spPr>
          <a:xfrm flipH="1" flipV="1">
            <a:off x="2783201" y="4044189"/>
            <a:ext cx="1601211" cy="926679"/>
          </a:xfrm>
          <a:prstGeom prst="line">
            <a:avLst/>
          </a:prstGeom>
          <a:ln w="38100">
            <a:solidFill>
              <a:schemeClr val="tx1"/>
            </a:solidFill>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8" name="타원 47">
            <a:extLst>
              <a:ext uri="{FF2B5EF4-FFF2-40B4-BE49-F238E27FC236}">
                <a16:creationId xmlns:a16="http://schemas.microsoft.com/office/drawing/2014/main" id="{6DF28E0D-6839-43A3-B762-35E41BF237D1}"/>
              </a:ext>
            </a:extLst>
          </p:cNvPr>
          <p:cNvSpPr/>
          <p:nvPr/>
        </p:nvSpPr>
        <p:spPr>
          <a:xfrm>
            <a:off x="2839807" y="2847808"/>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7" name="그래픽 6" descr="단색 채우기가 있는 악마 얼굴">
            <a:extLst>
              <a:ext uri="{FF2B5EF4-FFF2-40B4-BE49-F238E27FC236}">
                <a16:creationId xmlns:a16="http://schemas.microsoft.com/office/drawing/2014/main" id="{A9046E23-BA2E-45D5-AB86-0408E96EBC0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343054" y="3685161"/>
            <a:ext cx="497326" cy="497326"/>
          </a:xfrm>
          <a:prstGeom prst="rect">
            <a:avLst/>
          </a:prstGeom>
        </p:spPr>
      </p:pic>
      <p:pic>
        <p:nvPicPr>
          <p:cNvPr id="30" name="그래픽 29" descr="단색 채우기가 있는 악마 얼굴">
            <a:extLst>
              <a:ext uri="{FF2B5EF4-FFF2-40B4-BE49-F238E27FC236}">
                <a16:creationId xmlns:a16="http://schemas.microsoft.com/office/drawing/2014/main" id="{9EFDA1FF-6F13-46D8-9C39-0C0D22EC928A}"/>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384412" y="4975420"/>
            <a:ext cx="497326" cy="497326"/>
          </a:xfrm>
          <a:prstGeom prst="rect">
            <a:avLst/>
          </a:prstGeom>
        </p:spPr>
      </p:pic>
      <p:sp>
        <p:nvSpPr>
          <p:cNvPr id="32" name="타원 31">
            <a:extLst>
              <a:ext uri="{FF2B5EF4-FFF2-40B4-BE49-F238E27FC236}">
                <a16:creationId xmlns:a16="http://schemas.microsoft.com/office/drawing/2014/main" id="{2002B0A4-D5F6-4224-8FF7-19DB38F4B6A3}"/>
              </a:ext>
            </a:extLst>
          </p:cNvPr>
          <p:cNvSpPr/>
          <p:nvPr/>
        </p:nvSpPr>
        <p:spPr>
          <a:xfrm>
            <a:off x="5922044" y="5594432"/>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3" name="타원 32">
            <a:extLst>
              <a:ext uri="{FF2B5EF4-FFF2-40B4-BE49-F238E27FC236}">
                <a16:creationId xmlns:a16="http://schemas.microsoft.com/office/drawing/2014/main" id="{767DA02F-919C-4B4B-A1D6-0D16A1948228}"/>
              </a:ext>
            </a:extLst>
          </p:cNvPr>
          <p:cNvSpPr/>
          <p:nvPr/>
        </p:nvSpPr>
        <p:spPr>
          <a:xfrm>
            <a:off x="3849376" y="3556985"/>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cxnSp>
        <p:nvCxnSpPr>
          <p:cNvPr id="20" name="직선 연결선 19">
            <a:extLst>
              <a:ext uri="{FF2B5EF4-FFF2-40B4-BE49-F238E27FC236}">
                <a16:creationId xmlns:a16="http://schemas.microsoft.com/office/drawing/2014/main" id="{13EC6ECE-76AC-4780-A6CA-552CB617C2A0}"/>
              </a:ext>
            </a:extLst>
          </p:cNvPr>
          <p:cNvCxnSpPr>
            <a:cxnSpLocks/>
            <a:stCxn id="39" idx="0"/>
          </p:cNvCxnSpPr>
          <p:nvPr/>
        </p:nvCxnSpPr>
        <p:spPr>
          <a:xfrm flipV="1">
            <a:off x="1334829" y="3556986"/>
            <a:ext cx="229276" cy="467472"/>
          </a:xfrm>
          <a:prstGeom prst="line">
            <a:avLst/>
          </a:prstGeom>
          <a:ln w="38100">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4" name="직선 연결선 23">
            <a:extLst>
              <a:ext uri="{FF2B5EF4-FFF2-40B4-BE49-F238E27FC236}">
                <a16:creationId xmlns:a16="http://schemas.microsoft.com/office/drawing/2014/main" id="{B5DA8675-43C5-49EB-B3D8-2F13032357FB}"/>
              </a:ext>
            </a:extLst>
          </p:cNvPr>
          <p:cNvCxnSpPr>
            <a:cxnSpLocks/>
            <a:endCxn id="48" idx="2"/>
          </p:cNvCxnSpPr>
          <p:nvPr/>
        </p:nvCxnSpPr>
        <p:spPr>
          <a:xfrm flipV="1">
            <a:off x="2045810" y="2975984"/>
            <a:ext cx="793997" cy="128176"/>
          </a:xfrm>
          <a:prstGeom prst="line">
            <a:avLst/>
          </a:prstGeom>
          <a:ln w="38100">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7" name="직선 연결선 26">
            <a:extLst>
              <a:ext uri="{FF2B5EF4-FFF2-40B4-BE49-F238E27FC236}">
                <a16:creationId xmlns:a16="http://schemas.microsoft.com/office/drawing/2014/main" id="{9279AEFD-0FCF-4A1F-8A49-6BAD65D8CD3F}"/>
              </a:ext>
            </a:extLst>
          </p:cNvPr>
          <p:cNvCxnSpPr>
            <a:cxnSpLocks/>
          </p:cNvCxnSpPr>
          <p:nvPr/>
        </p:nvCxnSpPr>
        <p:spPr>
          <a:xfrm>
            <a:off x="2045810" y="3556986"/>
            <a:ext cx="396998" cy="192367"/>
          </a:xfrm>
          <a:prstGeom prst="line">
            <a:avLst/>
          </a:prstGeom>
          <a:ln w="38100">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3" name="직선 연결선 22">
            <a:extLst>
              <a:ext uri="{FF2B5EF4-FFF2-40B4-BE49-F238E27FC236}">
                <a16:creationId xmlns:a16="http://schemas.microsoft.com/office/drawing/2014/main" id="{31ED9155-6983-4484-BA07-87859CCCFFCD}"/>
              </a:ext>
            </a:extLst>
          </p:cNvPr>
          <p:cNvCxnSpPr>
            <a:cxnSpLocks/>
            <a:stCxn id="48" idx="5"/>
            <a:endCxn id="33" idx="1"/>
          </p:cNvCxnSpPr>
          <p:nvPr/>
        </p:nvCxnSpPr>
        <p:spPr>
          <a:xfrm>
            <a:off x="3050822" y="3066618"/>
            <a:ext cx="834758" cy="527909"/>
          </a:xfrm>
          <a:prstGeom prst="line">
            <a:avLst/>
          </a:prstGeom>
          <a:ln w="38100">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6" name="직선 연결선 25">
            <a:extLst>
              <a:ext uri="{FF2B5EF4-FFF2-40B4-BE49-F238E27FC236}">
                <a16:creationId xmlns:a16="http://schemas.microsoft.com/office/drawing/2014/main" id="{C6FC46CA-7650-4381-990D-E6DE67EDCD2A}"/>
              </a:ext>
            </a:extLst>
          </p:cNvPr>
          <p:cNvCxnSpPr>
            <a:cxnSpLocks/>
            <a:stCxn id="30" idx="0"/>
            <a:endCxn id="41" idx="4"/>
          </p:cNvCxnSpPr>
          <p:nvPr/>
        </p:nvCxnSpPr>
        <p:spPr>
          <a:xfrm flipV="1">
            <a:off x="4633075" y="4438839"/>
            <a:ext cx="172191" cy="536581"/>
          </a:xfrm>
          <a:prstGeom prst="line">
            <a:avLst/>
          </a:prstGeom>
          <a:ln w="38100">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9" name="직선 연결선 28">
            <a:extLst>
              <a:ext uri="{FF2B5EF4-FFF2-40B4-BE49-F238E27FC236}">
                <a16:creationId xmlns:a16="http://schemas.microsoft.com/office/drawing/2014/main" id="{4F12C904-1B6B-4BAC-9186-CBEBEC63BA57}"/>
              </a:ext>
            </a:extLst>
          </p:cNvPr>
          <p:cNvCxnSpPr>
            <a:cxnSpLocks/>
            <a:stCxn id="32" idx="1"/>
            <a:endCxn id="30" idx="3"/>
          </p:cNvCxnSpPr>
          <p:nvPr/>
        </p:nvCxnSpPr>
        <p:spPr>
          <a:xfrm flipH="1" flipV="1">
            <a:off x="4881738" y="5224083"/>
            <a:ext cx="1076510" cy="407891"/>
          </a:xfrm>
          <a:prstGeom prst="line">
            <a:avLst/>
          </a:prstGeom>
          <a:ln w="38100">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4" name="직선 연결선 33">
            <a:extLst>
              <a:ext uri="{FF2B5EF4-FFF2-40B4-BE49-F238E27FC236}">
                <a16:creationId xmlns:a16="http://schemas.microsoft.com/office/drawing/2014/main" id="{950FCA9D-6573-4A53-B47B-B7FD3A7373CF}"/>
              </a:ext>
            </a:extLst>
          </p:cNvPr>
          <p:cNvCxnSpPr>
            <a:cxnSpLocks/>
            <a:stCxn id="42" idx="1"/>
          </p:cNvCxnSpPr>
          <p:nvPr/>
        </p:nvCxnSpPr>
        <p:spPr>
          <a:xfrm flipH="1" flipV="1">
            <a:off x="4805267" y="5376783"/>
            <a:ext cx="364674" cy="277536"/>
          </a:xfrm>
          <a:prstGeom prst="line">
            <a:avLst/>
          </a:prstGeom>
          <a:ln w="38100">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5" name="직선 연결선 34">
            <a:extLst>
              <a:ext uri="{FF2B5EF4-FFF2-40B4-BE49-F238E27FC236}">
                <a16:creationId xmlns:a16="http://schemas.microsoft.com/office/drawing/2014/main" id="{7B52D016-C37A-49FD-8792-BF31468CB6A9}"/>
              </a:ext>
            </a:extLst>
          </p:cNvPr>
          <p:cNvCxnSpPr>
            <a:cxnSpLocks/>
            <a:endCxn id="43" idx="7"/>
          </p:cNvCxnSpPr>
          <p:nvPr/>
        </p:nvCxnSpPr>
        <p:spPr>
          <a:xfrm flipH="1">
            <a:off x="4069702" y="5385945"/>
            <a:ext cx="417884" cy="396550"/>
          </a:xfrm>
          <a:prstGeom prst="line">
            <a:avLst/>
          </a:prstGeom>
          <a:ln w="38100">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5" name="직선 연결선 44">
            <a:extLst>
              <a:ext uri="{FF2B5EF4-FFF2-40B4-BE49-F238E27FC236}">
                <a16:creationId xmlns:a16="http://schemas.microsoft.com/office/drawing/2014/main" id="{1617AFC9-4457-466F-B995-9E5367F352F3}"/>
              </a:ext>
            </a:extLst>
          </p:cNvPr>
          <p:cNvCxnSpPr>
            <a:cxnSpLocks/>
            <a:stCxn id="41" idx="6"/>
            <a:endCxn id="40" idx="2"/>
          </p:cNvCxnSpPr>
          <p:nvPr/>
        </p:nvCxnSpPr>
        <p:spPr>
          <a:xfrm flipV="1">
            <a:off x="4928875" y="4024458"/>
            <a:ext cx="902815" cy="286205"/>
          </a:xfrm>
          <a:prstGeom prst="line">
            <a:avLst/>
          </a:prstGeom>
          <a:ln w="38100">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6" name="직선 연결선 45">
            <a:extLst>
              <a:ext uri="{FF2B5EF4-FFF2-40B4-BE49-F238E27FC236}">
                <a16:creationId xmlns:a16="http://schemas.microsoft.com/office/drawing/2014/main" id="{CE67B463-39BE-46AE-BF77-797B6AD07097}"/>
              </a:ext>
            </a:extLst>
          </p:cNvPr>
          <p:cNvCxnSpPr>
            <a:cxnSpLocks/>
            <a:stCxn id="40" idx="6"/>
            <a:endCxn id="44" idx="2"/>
          </p:cNvCxnSpPr>
          <p:nvPr/>
        </p:nvCxnSpPr>
        <p:spPr>
          <a:xfrm flipV="1">
            <a:off x="6078909" y="3916013"/>
            <a:ext cx="1064242" cy="108445"/>
          </a:xfrm>
          <a:prstGeom prst="line">
            <a:avLst/>
          </a:prstGeom>
          <a:ln w="38100">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647355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348344" y="260364"/>
            <a:ext cx="9818006" cy="720000"/>
          </a:xfrm>
        </p:spPr>
        <p:txBody>
          <a:bodyPr>
            <a:noAutofit/>
          </a:bodyPr>
          <a:lstStyle/>
          <a:p>
            <a:r>
              <a:rPr lang="en-US" altLang="ko-KR" sz="4400" dirty="0" err="1">
                <a:solidFill>
                  <a:prstClr val="black"/>
                </a:solidFill>
              </a:rPr>
              <a:t>TinyOS</a:t>
            </a:r>
            <a:endParaRPr lang="ko-KR" altLang="en-US" sz="3200" dirty="0"/>
          </a:p>
        </p:txBody>
      </p:sp>
      <p:sp>
        <p:nvSpPr>
          <p:cNvPr id="3" name="내용 개체 틀 2"/>
          <p:cNvSpPr>
            <a:spLocks noGrp="1"/>
          </p:cNvSpPr>
          <p:nvPr>
            <p:ph idx="1"/>
          </p:nvPr>
        </p:nvSpPr>
        <p:spPr>
          <a:xfrm>
            <a:off x="255806" y="1275200"/>
            <a:ext cx="11514853" cy="5206281"/>
          </a:xfrm>
        </p:spPr>
        <p:txBody>
          <a:bodyPr>
            <a:normAutofit/>
          </a:bodyPr>
          <a:lstStyle/>
          <a:p>
            <a:r>
              <a:rPr lang="en-US" altLang="ko-KR" u="sng" dirty="0"/>
              <a:t>Attacks</a:t>
            </a:r>
          </a:p>
          <a:p>
            <a:r>
              <a:rPr lang="en-US" altLang="ko-KR" dirty="0"/>
              <a:t>3) </a:t>
            </a:r>
            <a:r>
              <a:rPr lang="en-US" altLang="ko-KR" dirty="0">
                <a:latin typeface="Courier"/>
              </a:rPr>
              <a:t>HELLO</a:t>
            </a:r>
            <a:r>
              <a:rPr lang="en-US" altLang="ko-KR" dirty="0"/>
              <a:t> Flood Attack</a:t>
            </a:r>
          </a:p>
        </p:txBody>
      </p:sp>
      <p:sp>
        <p:nvSpPr>
          <p:cNvPr id="4" name="날짜 개체 틀 3"/>
          <p:cNvSpPr>
            <a:spLocks noGrp="1"/>
          </p:cNvSpPr>
          <p:nvPr>
            <p:ph type="dt" sz="half" idx="10"/>
          </p:nvPr>
        </p:nvSpPr>
        <p:spPr/>
        <p:txBody>
          <a:bodyPr/>
          <a:lstStyle/>
          <a:p>
            <a:fld id="{89CCCAEA-CCB0-4848-9971-CD72AA5B9D6E}" type="datetime1">
              <a:rPr lang="ko-KR" altLang="en-US" smtClean="0"/>
              <a:pPr/>
              <a:t>2020-11-17</a:t>
            </a:fld>
            <a:endParaRPr lang="ko-KR" altLang="en-US" dirty="0"/>
          </a:p>
        </p:txBody>
      </p:sp>
      <p:sp>
        <p:nvSpPr>
          <p:cNvPr id="5" name="슬라이드 번호 개체 틀 4"/>
          <p:cNvSpPr>
            <a:spLocks noGrp="1"/>
          </p:cNvSpPr>
          <p:nvPr>
            <p:ph type="sldNum" sz="quarter" idx="12"/>
          </p:nvPr>
        </p:nvSpPr>
        <p:spPr/>
        <p:txBody>
          <a:bodyPr/>
          <a:lstStyle/>
          <a:p>
            <a:fld id="{AD68BFA4-A7DE-4C49-BCEC-B3A47435A975}" type="slidenum">
              <a:rPr lang="ko-KR" altLang="en-US" smtClean="0"/>
              <a:t>37</a:t>
            </a:fld>
            <a:endParaRPr lang="ko-KR" altLang="en-US"/>
          </a:p>
        </p:txBody>
      </p:sp>
      <p:pic>
        <p:nvPicPr>
          <p:cNvPr id="38" name="그래픽 37" descr="셀 타워">
            <a:extLst>
              <a:ext uri="{FF2B5EF4-FFF2-40B4-BE49-F238E27FC236}">
                <a16:creationId xmlns:a16="http://schemas.microsoft.com/office/drawing/2014/main" id="{86AC5194-8C95-4452-99AE-65926E17367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262743" y="2690380"/>
            <a:ext cx="914400" cy="914400"/>
          </a:xfrm>
          <a:prstGeom prst="rect">
            <a:avLst/>
          </a:prstGeom>
        </p:spPr>
      </p:pic>
      <p:sp>
        <p:nvSpPr>
          <p:cNvPr id="39" name="타원 38">
            <a:extLst>
              <a:ext uri="{FF2B5EF4-FFF2-40B4-BE49-F238E27FC236}">
                <a16:creationId xmlns:a16="http://schemas.microsoft.com/office/drawing/2014/main" id="{3C365230-01DE-428F-8244-5F541BC4344E}"/>
              </a:ext>
            </a:extLst>
          </p:cNvPr>
          <p:cNvSpPr/>
          <p:nvPr/>
        </p:nvSpPr>
        <p:spPr>
          <a:xfrm>
            <a:off x="1211219" y="4024458"/>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0" name="타원 39">
            <a:extLst>
              <a:ext uri="{FF2B5EF4-FFF2-40B4-BE49-F238E27FC236}">
                <a16:creationId xmlns:a16="http://schemas.microsoft.com/office/drawing/2014/main" id="{77953FF6-A4B5-4FB5-9483-1618C0D2DB88}"/>
              </a:ext>
            </a:extLst>
          </p:cNvPr>
          <p:cNvSpPr/>
          <p:nvPr/>
        </p:nvSpPr>
        <p:spPr>
          <a:xfrm>
            <a:off x="5831690" y="3896282"/>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1" name="타원 40">
            <a:extLst>
              <a:ext uri="{FF2B5EF4-FFF2-40B4-BE49-F238E27FC236}">
                <a16:creationId xmlns:a16="http://schemas.microsoft.com/office/drawing/2014/main" id="{DBB5C4DB-DC65-4D58-8469-2CFC42F5EA6A}"/>
              </a:ext>
            </a:extLst>
          </p:cNvPr>
          <p:cNvSpPr/>
          <p:nvPr/>
        </p:nvSpPr>
        <p:spPr>
          <a:xfrm>
            <a:off x="4681656" y="4182487"/>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2" name="타원 41">
            <a:extLst>
              <a:ext uri="{FF2B5EF4-FFF2-40B4-BE49-F238E27FC236}">
                <a16:creationId xmlns:a16="http://schemas.microsoft.com/office/drawing/2014/main" id="{3A2B170D-BEAC-4665-8D39-90CE252F78A3}"/>
              </a:ext>
            </a:extLst>
          </p:cNvPr>
          <p:cNvSpPr/>
          <p:nvPr/>
        </p:nvSpPr>
        <p:spPr>
          <a:xfrm>
            <a:off x="5133737" y="5616777"/>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3" name="타원 42">
            <a:extLst>
              <a:ext uri="{FF2B5EF4-FFF2-40B4-BE49-F238E27FC236}">
                <a16:creationId xmlns:a16="http://schemas.microsoft.com/office/drawing/2014/main" id="{9201878F-506A-481B-8401-F977DBC97CF1}"/>
              </a:ext>
            </a:extLst>
          </p:cNvPr>
          <p:cNvSpPr/>
          <p:nvPr/>
        </p:nvSpPr>
        <p:spPr>
          <a:xfrm>
            <a:off x="3858687" y="5744953"/>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4" name="타원 43">
            <a:extLst>
              <a:ext uri="{FF2B5EF4-FFF2-40B4-BE49-F238E27FC236}">
                <a16:creationId xmlns:a16="http://schemas.microsoft.com/office/drawing/2014/main" id="{31E32B0B-F3DF-4542-A346-19CB57677D0E}"/>
              </a:ext>
            </a:extLst>
          </p:cNvPr>
          <p:cNvSpPr/>
          <p:nvPr/>
        </p:nvSpPr>
        <p:spPr>
          <a:xfrm>
            <a:off x="7143151" y="3787837"/>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8" name="타원 47">
            <a:extLst>
              <a:ext uri="{FF2B5EF4-FFF2-40B4-BE49-F238E27FC236}">
                <a16:creationId xmlns:a16="http://schemas.microsoft.com/office/drawing/2014/main" id="{6DF28E0D-6839-43A3-B762-35E41BF237D1}"/>
              </a:ext>
            </a:extLst>
          </p:cNvPr>
          <p:cNvSpPr/>
          <p:nvPr/>
        </p:nvSpPr>
        <p:spPr>
          <a:xfrm>
            <a:off x="2839807" y="2847808"/>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2" name="타원 31">
            <a:extLst>
              <a:ext uri="{FF2B5EF4-FFF2-40B4-BE49-F238E27FC236}">
                <a16:creationId xmlns:a16="http://schemas.microsoft.com/office/drawing/2014/main" id="{2002B0A4-D5F6-4224-8FF7-19DB38F4B6A3}"/>
              </a:ext>
            </a:extLst>
          </p:cNvPr>
          <p:cNvSpPr/>
          <p:nvPr/>
        </p:nvSpPr>
        <p:spPr>
          <a:xfrm>
            <a:off x="5922044" y="5594432"/>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3" name="타원 32">
            <a:extLst>
              <a:ext uri="{FF2B5EF4-FFF2-40B4-BE49-F238E27FC236}">
                <a16:creationId xmlns:a16="http://schemas.microsoft.com/office/drawing/2014/main" id="{767DA02F-919C-4B4B-A1D6-0D16A1948228}"/>
              </a:ext>
            </a:extLst>
          </p:cNvPr>
          <p:cNvSpPr/>
          <p:nvPr/>
        </p:nvSpPr>
        <p:spPr>
          <a:xfrm>
            <a:off x="3849376" y="3556985"/>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cxnSp>
        <p:nvCxnSpPr>
          <p:cNvPr id="20" name="직선 연결선 19">
            <a:extLst>
              <a:ext uri="{FF2B5EF4-FFF2-40B4-BE49-F238E27FC236}">
                <a16:creationId xmlns:a16="http://schemas.microsoft.com/office/drawing/2014/main" id="{13EC6ECE-76AC-4780-A6CA-552CB617C2A0}"/>
              </a:ext>
            </a:extLst>
          </p:cNvPr>
          <p:cNvCxnSpPr>
            <a:cxnSpLocks/>
            <a:stCxn id="39" idx="0"/>
          </p:cNvCxnSpPr>
          <p:nvPr/>
        </p:nvCxnSpPr>
        <p:spPr>
          <a:xfrm flipV="1">
            <a:off x="1334829" y="3556986"/>
            <a:ext cx="229276" cy="467472"/>
          </a:xfrm>
          <a:prstGeom prst="line">
            <a:avLst/>
          </a:prstGeom>
          <a:ln w="38100">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4" name="직선 연결선 23">
            <a:extLst>
              <a:ext uri="{FF2B5EF4-FFF2-40B4-BE49-F238E27FC236}">
                <a16:creationId xmlns:a16="http://schemas.microsoft.com/office/drawing/2014/main" id="{B5DA8675-43C5-49EB-B3D8-2F13032357FB}"/>
              </a:ext>
            </a:extLst>
          </p:cNvPr>
          <p:cNvCxnSpPr>
            <a:cxnSpLocks/>
            <a:endCxn id="48" idx="2"/>
          </p:cNvCxnSpPr>
          <p:nvPr/>
        </p:nvCxnSpPr>
        <p:spPr>
          <a:xfrm flipV="1">
            <a:off x="2045810" y="2975984"/>
            <a:ext cx="793997" cy="128176"/>
          </a:xfrm>
          <a:prstGeom prst="line">
            <a:avLst/>
          </a:prstGeom>
          <a:ln w="38100">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7" name="직선 연결선 26">
            <a:extLst>
              <a:ext uri="{FF2B5EF4-FFF2-40B4-BE49-F238E27FC236}">
                <a16:creationId xmlns:a16="http://schemas.microsoft.com/office/drawing/2014/main" id="{9279AEFD-0FCF-4A1F-8A49-6BAD65D8CD3F}"/>
              </a:ext>
            </a:extLst>
          </p:cNvPr>
          <p:cNvCxnSpPr>
            <a:cxnSpLocks/>
            <a:endCxn id="37" idx="1"/>
          </p:cNvCxnSpPr>
          <p:nvPr/>
        </p:nvCxnSpPr>
        <p:spPr>
          <a:xfrm>
            <a:off x="2045810" y="3556986"/>
            <a:ext cx="1187764" cy="923834"/>
          </a:xfrm>
          <a:prstGeom prst="line">
            <a:avLst/>
          </a:prstGeom>
          <a:ln w="38100">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1" name="타원 30">
            <a:extLst>
              <a:ext uri="{FF2B5EF4-FFF2-40B4-BE49-F238E27FC236}">
                <a16:creationId xmlns:a16="http://schemas.microsoft.com/office/drawing/2014/main" id="{46E17CD3-A023-4435-9E3C-63C04D4A938A}"/>
              </a:ext>
            </a:extLst>
          </p:cNvPr>
          <p:cNvSpPr/>
          <p:nvPr/>
        </p:nvSpPr>
        <p:spPr>
          <a:xfrm>
            <a:off x="4509465" y="5075632"/>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37" name="그래픽 36" descr="단색 채우기가 있는 악마 얼굴">
            <a:extLst>
              <a:ext uri="{FF2B5EF4-FFF2-40B4-BE49-F238E27FC236}">
                <a16:creationId xmlns:a16="http://schemas.microsoft.com/office/drawing/2014/main" id="{12A1616B-A5F8-4737-AE66-5C0E55BC331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233574" y="4069330"/>
            <a:ext cx="822979" cy="822979"/>
          </a:xfrm>
          <a:prstGeom prst="rect">
            <a:avLst/>
          </a:prstGeom>
        </p:spPr>
      </p:pic>
      <p:sp>
        <p:nvSpPr>
          <p:cNvPr id="49" name="TextBox 48">
            <a:extLst>
              <a:ext uri="{FF2B5EF4-FFF2-40B4-BE49-F238E27FC236}">
                <a16:creationId xmlns:a16="http://schemas.microsoft.com/office/drawing/2014/main" id="{D5DC3EDE-C5B8-404C-91E9-2FC157216B52}"/>
              </a:ext>
            </a:extLst>
          </p:cNvPr>
          <p:cNvSpPr txBox="1"/>
          <p:nvPr/>
        </p:nvSpPr>
        <p:spPr>
          <a:xfrm>
            <a:off x="2956957" y="4789721"/>
            <a:ext cx="1781950" cy="646331"/>
          </a:xfrm>
          <a:prstGeom prst="rect">
            <a:avLst/>
          </a:prstGeom>
          <a:noFill/>
        </p:spPr>
        <p:txBody>
          <a:bodyPr wrap="square" rtlCol="0">
            <a:spAutoFit/>
          </a:bodyPr>
          <a:lstStyle/>
          <a:p>
            <a:r>
              <a:rPr lang="en-US" altLang="ko-KR" dirty="0" err="1"/>
              <a:t>Labtop</a:t>
            </a:r>
            <a:r>
              <a:rPr lang="en-US" altLang="ko-KR" dirty="0"/>
              <a:t>-class adversary</a:t>
            </a:r>
            <a:endParaRPr lang="ko-KR" altLang="en-US" dirty="0"/>
          </a:p>
        </p:txBody>
      </p:sp>
      <p:sp>
        <p:nvSpPr>
          <p:cNvPr id="52" name="타원 51">
            <a:extLst>
              <a:ext uri="{FF2B5EF4-FFF2-40B4-BE49-F238E27FC236}">
                <a16:creationId xmlns:a16="http://schemas.microsoft.com/office/drawing/2014/main" id="{E8298F4C-F957-410C-8B08-C5EFE058BB5C}"/>
              </a:ext>
            </a:extLst>
          </p:cNvPr>
          <p:cNvSpPr/>
          <p:nvPr/>
        </p:nvSpPr>
        <p:spPr>
          <a:xfrm>
            <a:off x="6489435" y="4856534"/>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3" name="타원 52">
            <a:extLst>
              <a:ext uri="{FF2B5EF4-FFF2-40B4-BE49-F238E27FC236}">
                <a16:creationId xmlns:a16="http://schemas.microsoft.com/office/drawing/2014/main" id="{57A17837-6023-4EDE-91C4-CE9BB4858FE2}"/>
              </a:ext>
            </a:extLst>
          </p:cNvPr>
          <p:cNvSpPr/>
          <p:nvPr/>
        </p:nvSpPr>
        <p:spPr>
          <a:xfrm>
            <a:off x="5380956" y="2690380"/>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60212612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348344" y="260364"/>
            <a:ext cx="9818006" cy="720000"/>
          </a:xfrm>
        </p:spPr>
        <p:txBody>
          <a:bodyPr>
            <a:noAutofit/>
          </a:bodyPr>
          <a:lstStyle/>
          <a:p>
            <a:r>
              <a:rPr lang="en-US" altLang="ko-KR" sz="4400" dirty="0" err="1">
                <a:solidFill>
                  <a:prstClr val="black"/>
                </a:solidFill>
              </a:rPr>
              <a:t>TinyOS</a:t>
            </a:r>
            <a:endParaRPr lang="ko-KR" altLang="en-US" sz="3200" dirty="0"/>
          </a:p>
        </p:txBody>
      </p:sp>
      <p:sp>
        <p:nvSpPr>
          <p:cNvPr id="3" name="내용 개체 틀 2"/>
          <p:cNvSpPr>
            <a:spLocks noGrp="1"/>
          </p:cNvSpPr>
          <p:nvPr>
            <p:ph idx="1"/>
          </p:nvPr>
        </p:nvSpPr>
        <p:spPr>
          <a:xfrm>
            <a:off x="255806" y="1275200"/>
            <a:ext cx="11514853" cy="5206281"/>
          </a:xfrm>
        </p:spPr>
        <p:txBody>
          <a:bodyPr>
            <a:normAutofit/>
          </a:bodyPr>
          <a:lstStyle/>
          <a:p>
            <a:r>
              <a:rPr lang="en-US" altLang="ko-KR" u="sng" dirty="0"/>
              <a:t>Attacks</a:t>
            </a:r>
          </a:p>
          <a:p>
            <a:r>
              <a:rPr lang="en-US" altLang="ko-KR" dirty="0"/>
              <a:t>3) </a:t>
            </a:r>
            <a:r>
              <a:rPr lang="en-US" altLang="ko-KR" dirty="0">
                <a:latin typeface="Courier"/>
              </a:rPr>
              <a:t>HELLO</a:t>
            </a:r>
            <a:r>
              <a:rPr lang="en-US" altLang="ko-KR" dirty="0"/>
              <a:t> Flood Attack</a:t>
            </a:r>
          </a:p>
        </p:txBody>
      </p:sp>
      <p:sp>
        <p:nvSpPr>
          <p:cNvPr id="4" name="날짜 개체 틀 3"/>
          <p:cNvSpPr>
            <a:spLocks noGrp="1"/>
          </p:cNvSpPr>
          <p:nvPr>
            <p:ph type="dt" sz="half" idx="10"/>
          </p:nvPr>
        </p:nvSpPr>
        <p:spPr/>
        <p:txBody>
          <a:bodyPr/>
          <a:lstStyle/>
          <a:p>
            <a:fld id="{89CCCAEA-CCB0-4848-9971-CD72AA5B9D6E}" type="datetime1">
              <a:rPr lang="ko-KR" altLang="en-US" smtClean="0"/>
              <a:pPr/>
              <a:t>2020-11-17</a:t>
            </a:fld>
            <a:endParaRPr lang="ko-KR" altLang="en-US" dirty="0"/>
          </a:p>
        </p:txBody>
      </p:sp>
      <p:sp>
        <p:nvSpPr>
          <p:cNvPr id="5" name="슬라이드 번호 개체 틀 4"/>
          <p:cNvSpPr>
            <a:spLocks noGrp="1"/>
          </p:cNvSpPr>
          <p:nvPr>
            <p:ph type="sldNum" sz="quarter" idx="12"/>
          </p:nvPr>
        </p:nvSpPr>
        <p:spPr/>
        <p:txBody>
          <a:bodyPr/>
          <a:lstStyle/>
          <a:p>
            <a:fld id="{AD68BFA4-A7DE-4C49-BCEC-B3A47435A975}" type="slidenum">
              <a:rPr lang="ko-KR" altLang="en-US" smtClean="0"/>
              <a:t>38</a:t>
            </a:fld>
            <a:endParaRPr lang="ko-KR" altLang="en-US"/>
          </a:p>
        </p:txBody>
      </p:sp>
      <p:pic>
        <p:nvPicPr>
          <p:cNvPr id="38" name="그래픽 37" descr="셀 타워">
            <a:extLst>
              <a:ext uri="{FF2B5EF4-FFF2-40B4-BE49-F238E27FC236}">
                <a16:creationId xmlns:a16="http://schemas.microsoft.com/office/drawing/2014/main" id="{86AC5194-8C95-4452-99AE-65926E17367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262743" y="2690380"/>
            <a:ext cx="914400" cy="914400"/>
          </a:xfrm>
          <a:prstGeom prst="rect">
            <a:avLst/>
          </a:prstGeom>
        </p:spPr>
      </p:pic>
      <p:sp>
        <p:nvSpPr>
          <p:cNvPr id="39" name="타원 38">
            <a:extLst>
              <a:ext uri="{FF2B5EF4-FFF2-40B4-BE49-F238E27FC236}">
                <a16:creationId xmlns:a16="http://schemas.microsoft.com/office/drawing/2014/main" id="{3C365230-01DE-428F-8244-5F541BC4344E}"/>
              </a:ext>
            </a:extLst>
          </p:cNvPr>
          <p:cNvSpPr/>
          <p:nvPr/>
        </p:nvSpPr>
        <p:spPr>
          <a:xfrm>
            <a:off x="1211219" y="4024458"/>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0" name="타원 39">
            <a:extLst>
              <a:ext uri="{FF2B5EF4-FFF2-40B4-BE49-F238E27FC236}">
                <a16:creationId xmlns:a16="http://schemas.microsoft.com/office/drawing/2014/main" id="{77953FF6-A4B5-4FB5-9483-1618C0D2DB88}"/>
              </a:ext>
            </a:extLst>
          </p:cNvPr>
          <p:cNvSpPr/>
          <p:nvPr/>
        </p:nvSpPr>
        <p:spPr>
          <a:xfrm>
            <a:off x="5831690" y="3896282"/>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1" name="타원 40">
            <a:extLst>
              <a:ext uri="{FF2B5EF4-FFF2-40B4-BE49-F238E27FC236}">
                <a16:creationId xmlns:a16="http://schemas.microsoft.com/office/drawing/2014/main" id="{DBB5C4DB-DC65-4D58-8469-2CFC42F5EA6A}"/>
              </a:ext>
            </a:extLst>
          </p:cNvPr>
          <p:cNvSpPr/>
          <p:nvPr/>
        </p:nvSpPr>
        <p:spPr>
          <a:xfrm>
            <a:off x="4681656" y="4182487"/>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2" name="타원 41">
            <a:extLst>
              <a:ext uri="{FF2B5EF4-FFF2-40B4-BE49-F238E27FC236}">
                <a16:creationId xmlns:a16="http://schemas.microsoft.com/office/drawing/2014/main" id="{3A2B170D-BEAC-4665-8D39-90CE252F78A3}"/>
              </a:ext>
            </a:extLst>
          </p:cNvPr>
          <p:cNvSpPr/>
          <p:nvPr/>
        </p:nvSpPr>
        <p:spPr>
          <a:xfrm>
            <a:off x="5133737" y="5616777"/>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3" name="타원 42">
            <a:extLst>
              <a:ext uri="{FF2B5EF4-FFF2-40B4-BE49-F238E27FC236}">
                <a16:creationId xmlns:a16="http://schemas.microsoft.com/office/drawing/2014/main" id="{9201878F-506A-481B-8401-F977DBC97CF1}"/>
              </a:ext>
            </a:extLst>
          </p:cNvPr>
          <p:cNvSpPr/>
          <p:nvPr/>
        </p:nvSpPr>
        <p:spPr>
          <a:xfrm>
            <a:off x="3858687" y="5744953"/>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4" name="타원 43">
            <a:extLst>
              <a:ext uri="{FF2B5EF4-FFF2-40B4-BE49-F238E27FC236}">
                <a16:creationId xmlns:a16="http://schemas.microsoft.com/office/drawing/2014/main" id="{31E32B0B-F3DF-4542-A346-19CB57677D0E}"/>
              </a:ext>
            </a:extLst>
          </p:cNvPr>
          <p:cNvSpPr/>
          <p:nvPr/>
        </p:nvSpPr>
        <p:spPr>
          <a:xfrm>
            <a:off x="7143151" y="3787837"/>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8" name="타원 47">
            <a:extLst>
              <a:ext uri="{FF2B5EF4-FFF2-40B4-BE49-F238E27FC236}">
                <a16:creationId xmlns:a16="http://schemas.microsoft.com/office/drawing/2014/main" id="{6DF28E0D-6839-43A3-B762-35E41BF237D1}"/>
              </a:ext>
            </a:extLst>
          </p:cNvPr>
          <p:cNvSpPr/>
          <p:nvPr/>
        </p:nvSpPr>
        <p:spPr>
          <a:xfrm>
            <a:off x="2839807" y="2847808"/>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2" name="타원 31">
            <a:extLst>
              <a:ext uri="{FF2B5EF4-FFF2-40B4-BE49-F238E27FC236}">
                <a16:creationId xmlns:a16="http://schemas.microsoft.com/office/drawing/2014/main" id="{2002B0A4-D5F6-4224-8FF7-19DB38F4B6A3}"/>
              </a:ext>
            </a:extLst>
          </p:cNvPr>
          <p:cNvSpPr/>
          <p:nvPr/>
        </p:nvSpPr>
        <p:spPr>
          <a:xfrm>
            <a:off x="5922044" y="5594432"/>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3" name="타원 32">
            <a:extLst>
              <a:ext uri="{FF2B5EF4-FFF2-40B4-BE49-F238E27FC236}">
                <a16:creationId xmlns:a16="http://schemas.microsoft.com/office/drawing/2014/main" id="{767DA02F-919C-4B4B-A1D6-0D16A1948228}"/>
              </a:ext>
            </a:extLst>
          </p:cNvPr>
          <p:cNvSpPr/>
          <p:nvPr/>
        </p:nvSpPr>
        <p:spPr>
          <a:xfrm>
            <a:off x="3849376" y="3556985"/>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cxnSp>
        <p:nvCxnSpPr>
          <p:cNvPr id="20" name="직선 연결선 19">
            <a:extLst>
              <a:ext uri="{FF2B5EF4-FFF2-40B4-BE49-F238E27FC236}">
                <a16:creationId xmlns:a16="http://schemas.microsoft.com/office/drawing/2014/main" id="{13EC6ECE-76AC-4780-A6CA-552CB617C2A0}"/>
              </a:ext>
            </a:extLst>
          </p:cNvPr>
          <p:cNvCxnSpPr>
            <a:cxnSpLocks/>
            <a:stCxn id="39" idx="0"/>
          </p:cNvCxnSpPr>
          <p:nvPr/>
        </p:nvCxnSpPr>
        <p:spPr>
          <a:xfrm flipV="1">
            <a:off x="1334829" y="3556986"/>
            <a:ext cx="229276" cy="467472"/>
          </a:xfrm>
          <a:prstGeom prst="line">
            <a:avLst/>
          </a:prstGeom>
          <a:ln w="38100">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4" name="직선 연결선 23">
            <a:extLst>
              <a:ext uri="{FF2B5EF4-FFF2-40B4-BE49-F238E27FC236}">
                <a16:creationId xmlns:a16="http://schemas.microsoft.com/office/drawing/2014/main" id="{B5DA8675-43C5-49EB-B3D8-2F13032357FB}"/>
              </a:ext>
            </a:extLst>
          </p:cNvPr>
          <p:cNvCxnSpPr>
            <a:cxnSpLocks/>
            <a:endCxn id="48" idx="2"/>
          </p:cNvCxnSpPr>
          <p:nvPr/>
        </p:nvCxnSpPr>
        <p:spPr>
          <a:xfrm flipV="1">
            <a:off x="2045810" y="2975984"/>
            <a:ext cx="793997" cy="128176"/>
          </a:xfrm>
          <a:prstGeom prst="line">
            <a:avLst/>
          </a:prstGeom>
          <a:ln w="38100">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7" name="직선 연결선 26">
            <a:extLst>
              <a:ext uri="{FF2B5EF4-FFF2-40B4-BE49-F238E27FC236}">
                <a16:creationId xmlns:a16="http://schemas.microsoft.com/office/drawing/2014/main" id="{9279AEFD-0FCF-4A1F-8A49-6BAD65D8CD3F}"/>
              </a:ext>
            </a:extLst>
          </p:cNvPr>
          <p:cNvCxnSpPr>
            <a:cxnSpLocks/>
            <a:endCxn id="37" idx="1"/>
          </p:cNvCxnSpPr>
          <p:nvPr/>
        </p:nvCxnSpPr>
        <p:spPr>
          <a:xfrm>
            <a:off x="2045810" y="3556986"/>
            <a:ext cx="1187764" cy="923834"/>
          </a:xfrm>
          <a:prstGeom prst="line">
            <a:avLst/>
          </a:prstGeom>
          <a:ln w="38100">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1" name="타원 30">
            <a:extLst>
              <a:ext uri="{FF2B5EF4-FFF2-40B4-BE49-F238E27FC236}">
                <a16:creationId xmlns:a16="http://schemas.microsoft.com/office/drawing/2014/main" id="{46E17CD3-A023-4435-9E3C-63C04D4A938A}"/>
              </a:ext>
            </a:extLst>
          </p:cNvPr>
          <p:cNvSpPr/>
          <p:nvPr/>
        </p:nvSpPr>
        <p:spPr>
          <a:xfrm>
            <a:off x="4509465" y="5075632"/>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37" name="그래픽 36" descr="단색 채우기가 있는 악마 얼굴">
            <a:extLst>
              <a:ext uri="{FF2B5EF4-FFF2-40B4-BE49-F238E27FC236}">
                <a16:creationId xmlns:a16="http://schemas.microsoft.com/office/drawing/2014/main" id="{12A1616B-A5F8-4737-AE66-5C0E55BC331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233574" y="4069330"/>
            <a:ext cx="822979" cy="822979"/>
          </a:xfrm>
          <a:prstGeom prst="rect">
            <a:avLst/>
          </a:prstGeom>
        </p:spPr>
      </p:pic>
      <p:sp>
        <p:nvSpPr>
          <p:cNvPr id="22" name="타원 21">
            <a:extLst>
              <a:ext uri="{FF2B5EF4-FFF2-40B4-BE49-F238E27FC236}">
                <a16:creationId xmlns:a16="http://schemas.microsoft.com/office/drawing/2014/main" id="{1A019DB1-37D8-427B-9A0B-4D96BF8C7C34}"/>
              </a:ext>
            </a:extLst>
          </p:cNvPr>
          <p:cNvSpPr/>
          <p:nvPr/>
        </p:nvSpPr>
        <p:spPr>
          <a:xfrm>
            <a:off x="1082842" y="2298032"/>
            <a:ext cx="7291137" cy="4183449"/>
          </a:xfrm>
          <a:prstGeom prst="ellipse">
            <a:avLst/>
          </a:prstGeom>
          <a:noFill/>
          <a:ln w="5715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3" name="TextBox 22">
            <a:extLst>
              <a:ext uri="{FF2B5EF4-FFF2-40B4-BE49-F238E27FC236}">
                <a16:creationId xmlns:a16="http://schemas.microsoft.com/office/drawing/2014/main" id="{F30DE73B-F281-48D4-9143-F12C713E6D52}"/>
              </a:ext>
            </a:extLst>
          </p:cNvPr>
          <p:cNvSpPr txBox="1"/>
          <p:nvPr/>
        </p:nvSpPr>
        <p:spPr>
          <a:xfrm>
            <a:off x="543963" y="5631973"/>
            <a:ext cx="1608782" cy="369332"/>
          </a:xfrm>
          <a:prstGeom prst="rect">
            <a:avLst/>
          </a:prstGeom>
          <a:noFill/>
        </p:spPr>
        <p:txBody>
          <a:bodyPr wrap="square" rtlCol="0">
            <a:spAutoFit/>
          </a:bodyPr>
          <a:lstStyle/>
          <a:p>
            <a:r>
              <a:rPr lang="en-US" altLang="ko-KR" dirty="0"/>
              <a:t>Broadcast</a:t>
            </a:r>
            <a:endParaRPr lang="ko-KR" altLang="en-US" dirty="0"/>
          </a:p>
        </p:txBody>
      </p:sp>
      <p:sp>
        <p:nvSpPr>
          <p:cNvPr id="25" name="타원 24">
            <a:extLst>
              <a:ext uri="{FF2B5EF4-FFF2-40B4-BE49-F238E27FC236}">
                <a16:creationId xmlns:a16="http://schemas.microsoft.com/office/drawing/2014/main" id="{D75FD8A2-8638-4DD1-B3DC-375C5A4E355F}"/>
              </a:ext>
            </a:extLst>
          </p:cNvPr>
          <p:cNvSpPr/>
          <p:nvPr/>
        </p:nvSpPr>
        <p:spPr>
          <a:xfrm>
            <a:off x="6489435" y="4856534"/>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6" name="타원 25">
            <a:extLst>
              <a:ext uri="{FF2B5EF4-FFF2-40B4-BE49-F238E27FC236}">
                <a16:creationId xmlns:a16="http://schemas.microsoft.com/office/drawing/2014/main" id="{1173AA54-9BFC-4ADD-B69C-F4C5E9893C68}"/>
              </a:ext>
            </a:extLst>
          </p:cNvPr>
          <p:cNvSpPr/>
          <p:nvPr/>
        </p:nvSpPr>
        <p:spPr>
          <a:xfrm>
            <a:off x="5380956" y="2690380"/>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25133910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348344" y="260364"/>
            <a:ext cx="9818006" cy="720000"/>
          </a:xfrm>
        </p:spPr>
        <p:txBody>
          <a:bodyPr>
            <a:noAutofit/>
          </a:bodyPr>
          <a:lstStyle/>
          <a:p>
            <a:r>
              <a:rPr lang="en-US" altLang="ko-KR" sz="4400" dirty="0" err="1">
                <a:solidFill>
                  <a:prstClr val="black"/>
                </a:solidFill>
              </a:rPr>
              <a:t>TinyOS</a:t>
            </a:r>
            <a:endParaRPr lang="ko-KR" altLang="en-US" sz="3200" dirty="0"/>
          </a:p>
        </p:txBody>
      </p:sp>
      <p:sp>
        <p:nvSpPr>
          <p:cNvPr id="3" name="내용 개체 틀 2"/>
          <p:cNvSpPr>
            <a:spLocks noGrp="1"/>
          </p:cNvSpPr>
          <p:nvPr>
            <p:ph idx="1"/>
          </p:nvPr>
        </p:nvSpPr>
        <p:spPr>
          <a:xfrm>
            <a:off x="255806" y="1275200"/>
            <a:ext cx="11514853" cy="5206281"/>
          </a:xfrm>
        </p:spPr>
        <p:txBody>
          <a:bodyPr>
            <a:normAutofit/>
          </a:bodyPr>
          <a:lstStyle/>
          <a:p>
            <a:r>
              <a:rPr lang="en-US" altLang="ko-KR" u="sng" dirty="0"/>
              <a:t>Attacks</a:t>
            </a:r>
          </a:p>
          <a:p>
            <a:r>
              <a:rPr lang="en-US" altLang="ko-KR" dirty="0"/>
              <a:t>3) </a:t>
            </a:r>
            <a:r>
              <a:rPr lang="en-US" altLang="ko-KR" dirty="0">
                <a:latin typeface="Courier"/>
              </a:rPr>
              <a:t>HELLO</a:t>
            </a:r>
            <a:r>
              <a:rPr lang="en-US" altLang="ko-KR" dirty="0"/>
              <a:t> Flood Attack</a:t>
            </a:r>
          </a:p>
        </p:txBody>
      </p:sp>
      <p:sp>
        <p:nvSpPr>
          <p:cNvPr id="4" name="날짜 개체 틀 3"/>
          <p:cNvSpPr>
            <a:spLocks noGrp="1"/>
          </p:cNvSpPr>
          <p:nvPr>
            <p:ph type="dt" sz="half" idx="10"/>
          </p:nvPr>
        </p:nvSpPr>
        <p:spPr/>
        <p:txBody>
          <a:bodyPr/>
          <a:lstStyle/>
          <a:p>
            <a:fld id="{89CCCAEA-CCB0-4848-9971-CD72AA5B9D6E}" type="datetime1">
              <a:rPr lang="ko-KR" altLang="en-US" smtClean="0"/>
              <a:pPr/>
              <a:t>2020-11-17</a:t>
            </a:fld>
            <a:endParaRPr lang="ko-KR" altLang="en-US" dirty="0"/>
          </a:p>
        </p:txBody>
      </p:sp>
      <p:sp>
        <p:nvSpPr>
          <p:cNvPr id="5" name="슬라이드 번호 개체 틀 4"/>
          <p:cNvSpPr>
            <a:spLocks noGrp="1"/>
          </p:cNvSpPr>
          <p:nvPr>
            <p:ph type="sldNum" sz="quarter" idx="12"/>
          </p:nvPr>
        </p:nvSpPr>
        <p:spPr/>
        <p:txBody>
          <a:bodyPr/>
          <a:lstStyle/>
          <a:p>
            <a:fld id="{AD68BFA4-A7DE-4C49-BCEC-B3A47435A975}" type="slidenum">
              <a:rPr lang="ko-KR" altLang="en-US" smtClean="0"/>
              <a:t>39</a:t>
            </a:fld>
            <a:endParaRPr lang="ko-KR" altLang="en-US"/>
          </a:p>
        </p:txBody>
      </p:sp>
      <p:pic>
        <p:nvPicPr>
          <p:cNvPr id="38" name="그래픽 37" descr="셀 타워">
            <a:extLst>
              <a:ext uri="{FF2B5EF4-FFF2-40B4-BE49-F238E27FC236}">
                <a16:creationId xmlns:a16="http://schemas.microsoft.com/office/drawing/2014/main" id="{86AC5194-8C95-4452-99AE-65926E17367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262743" y="2690380"/>
            <a:ext cx="914400" cy="914400"/>
          </a:xfrm>
          <a:prstGeom prst="rect">
            <a:avLst/>
          </a:prstGeom>
        </p:spPr>
      </p:pic>
      <p:sp>
        <p:nvSpPr>
          <p:cNvPr id="39" name="타원 38">
            <a:extLst>
              <a:ext uri="{FF2B5EF4-FFF2-40B4-BE49-F238E27FC236}">
                <a16:creationId xmlns:a16="http://schemas.microsoft.com/office/drawing/2014/main" id="{3C365230-01DE-428F-8244-5F541BC4344E}"/>
              </a:ext>
            </a:extLst>
          </p:cNvPr>
          <p:cNvSpPr/>
          <p:nvPr/>
        </p:nvSpPr>
        <p:spPr>
          <a:xfrm>
            <a:off x="1211219" y="4024458"/>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0" name="타원 39">
            <a:extLst>
              <a:ext uri="{FF2B5EF4-FFF2-40B4-BE49-F238E27FC236}">
                <a16:creationId xmlns:a16="http://schemas.microsoft.com/office/drawing/2014/main" id="{77953FF6-A4B5-4FB5-9483-1618C0D2DB88}"/>
              </a:ext>
            </a:extLst>
          </p:cNvPr>
          <p:cNvSpPr/>
          <p:nvPr/>
        </p:nvSpPr>
        <p:spPr>
          <a:xfrm>
            <a:off x="5831690" y="3896282"/>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1" name="타원 40">
            <a:extLst>
              <a:ext uri="{FF2B5EF4-FFF2-40B4-BE49-F238E27FC236}">
                <a16:creationId xmlns:a16="http://schemas.microsoft.com/office/drawing/2014/main" id="{DBB5C4DB-DC65-4D58-8469-2CFC42F5EA6A}"/>
              </a:ext>
            </a:extLst>
          </p:cNvPr>
          <p:cNvSpPr/>
          <p:nvPr/>
        </p:nvSpPr>
        <p:spPr>
          <a:xfrm>
            <a:off x="4681656" y="4182487"/>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2" name="타원 41">
            <a:extLst>
              <a:ext uri="{FF2B5EF4-FFF2-40B4-BE49-F238E27FC236}">
                <a16:creationId xmlns:a16="http://schemas.microsoft.com/office/drawing/2014/main" id="{3A2B170D-BEAC-4665-8D39-90CE252F78A3}"/>
              </a:ext>
            </a:extLst>
          </p:cNvPr>
          <p:cNvSpPr/>
          <p:nvPr/>
        </p:nvSpPr>
        <p:spPr>
          <a:xfrm>
            <a:off x="5133737" y="5616777"/>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3" name="타원 42">
            <a:extLst>
              <a:ext uri="{FF2B5EF4-FFF2-40B4-BE49-F238E27FC236}">
                <a16:creationId xmlns:a16="http://schemas.microsoft.com/office/drawing/2014/main" id="{9201878F-506A-481B-8401-F977DBC97CF1}"/>
              </a:ext>
            </a:extLst>
          </p:cNvPr>
          <p:cNvSpPr/>
          <p:nvPr/>
        </p:nvSpPr>
        <p:spPr>
          <a:xfrm>
            <a:off x="3858687" y="5744953"/>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4" name="타원 43">
            <a:extLst>
              <a:ext uri="{FF2B5EF4-FFF2-40B4-BE49-F238E27FC236}">
                <a16:creationId xmlns:a16="http://schemas.microsoft.com/office/drawing/2014/main" id="{31E32B0B-F3DF-4542-A346-19CB57677D0E}"/>
              </a:ext>
            </a:extLst>
          </p:cNvPr>
          <p:cNvSpPr/>
          <p:nvPr/>
        </p:nvSpPr>
        <p:spPr>
          <a:xfrm>
            <a:off x="7143151" y="3787837"/>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8" name="타원 47">
            <a:extLst>
              <a:ext uri="{FF2B5EF4-FFF2-40B4-BE49-F238E27FC236}">
                <a16:creationId xmlns:a16="http://schemas.microsoft.com/office/drawing/2014/main" id="{6DF28E0D-6839-43A3-B762-35E41BF237D1}"/>
              </a:ext>
            </a:extLst>
          </p:cNvPr>
          <p:cNvSpPr/>
          <p:nvPr/>
        </p:nvSpPr>
        <p:spPr>
          <a:xfrm>
            <a:off x="2839807" y="2847808"/>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2" name="타원 31">
            <a:extLst>
              <a:ext uri="{FF2B5EF4-FFF2-40B4-BE49-F238E27FC236}">
                <a16:creationId xmlns:a16="http://schemas.microsoft.com/office/drawing/2014/main" id="{2002B0A4-D5F6-4224-8FF7-19DB38F4B6A3}"/>
              </a:ext>
            </a:extLst>
          </p:cNvPr>
          <p:cNvSpPr/>
          <p:nvPr/>
        </p:nvSpPr>
        <p:spPr>
          <a:xfrm>
            <a:off x="5922044" y="5594432"/>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3" name="타원 32">
            <a:extLst>
              <a:ext uri="{FF2B5EF4-FFF2-40B4-BE49-F238E27FC236}">
                <a16:creationId xmlns:a16="http://schemas.microsoft.com/office/drawing/2014/main" id="{767DA02F-919C-4B4B-A1D6-0D16A1948228}"/>
              </a:ext>
            </a:extLst>
          </p:cNvPr>
          <p:cNvSpPr/>
          <p:nvPr/>
        </p:nvSpPr>
        <p:spPr>
          <a:xfrm>
            <a:off x="3849376" y="3556985"/>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cxnSp>
        <p:nvCxnSpPr>
          <p:cNvPr id="20" name="직선 연결선 19">
            <a:extLst>
              <a:ext uri="{FF2B5EF4-FFF2-40B4-BE49-F238E27FC236}">
                <a16:creationId xmlns:a16="http://schemas.microsoft.com/office/drawing/2014/main" id="{13EC6ECE-76AC-4780-A6CA-552CB617C2A0}"/>
              </a:ext>
            </a:extLst>
          </p:cNvPr>
          <p:cNvCxnSpPr>
            <a:cxnSpLocks/>
            <a:stCxn id="39" idx="0"/>
          </p:cNvCxnSpPr>
          <p:nvPr/>
        </p:nvCxnSpPr>
        <p:spPr>
          <a:xfrm flipV="1">
            <a:off x="1334829" y="3556986"/>
            <a:ext cx="229276" cy="467472"/>
          </a:xfrm>
          <a:prstGeom prst="line">
            <a:avLst/>
          </a:prstGeom>
          <a:ln w="38100">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4" name="직선 연결선 23">
            <a:extLst>
              <a:ext uri="{FF2B5EF4-FFF2-40B4-BE49-F238E27FC236}">
                <a16:creationId xmlns:a16="http://schemas.microsoft.com/office/drawing/2014/main" id="{B5DA8675-43C5-49EB-B3D8-2F13032357FB}"/>
              </a:ext>
            </a:extLst>
          </p:cNvPr>
          <p:cNvCxnSpPr>
            <a:cxnSpLocks/>
            <a:endCxn id="48" idx="2"/>
          </p:cNvCxnSpPr>
          <p:nvPr/>
        </p:nvCxnSpPr>
        <p:spPr>
          <a:xfrm flipV="1">
            <a:off x="2045810" y="2975984"/>
            <a:ext cx="793997" cy="128176"/>
          </a:xfrm>
          <a:prstGeom prst="line">
            <a:avLst/>
          </a:prstGeom>
          <a:ln w="38100">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7" name="직선 연결선 26">
            <a:extLst>
              <a:ext uri="{FF2B5EF4-FFF2-40B4-BE49-F238E27FC236}">
                <a16:creationId xmlns:a16="http://schemas.microsoft.com/office/drawing/2014/main" id="{9279AEFD-0FCF-4A1F-8A49-6BAD65D8CD3F}"/>
              </a:ext>
            </a:extLst>
          </p:cNvPr>
          <p:cNvCxnSpPr>
            <a:cxnSpLocks/>
            <a:endCxn id="37" idx="1"/>
          </p:cNvCxnSpPr>
          <p:nvPr/>
        </p:nvCxnSpPr>
        <p:spPr>
          <a:xfrm>
            <a:off x="2045810" y="3556986"/>
            <a:ext cx="1187764" cy="923834"/>
          </a:xfrm>
          <a:prstGeom prst="line">
            <a:avLst/>
          </a:prstGeom>
          <a:ln w="38100">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1" name="타원 30">
            <a:extLst>
              <a:ext uri="{FF2B5EF4-FFF2-40B4-BE49-F238E27FC236}">
                <a16:creationId xmlns:a16="http://schemas.microsoft.com/office/drawing/2014/main" id="{46E17CD3-A023-4435-9E3C-63C04D4A938A}"/>
              </a:ext>
            </a:extLst>
          </p:cNvPr>
          <p:cNvSpPr/>
          <p:nvPr/>
        </p:nvSpPr>
        <p:spPr>
          <a:xfrm>
            <a:off x="4509465" y="5075632"/>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37" name="그래픽 36" descr="단색 채우기가 있는 악마 얼굴">
            <a:extLst>
              <a:ext uri="{FF2B5EF4-FFF2-40B4-BE49-F238E27FC236}">
                <a16:creationId xmlns:a16="http://schemas.microsoft.com/office/drawing/2014/main" id="{12A1616B-A5F8-4737-AE66-5C0E55BC331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233574" y="4069330"/>
            <a:ext cx="822979" cy="822979"/>
          </a:xfrm>
          <a:prstGeom prst="rect">
            <a:avLst/>
          </a:prstGeom>
        </p:spPr>
      </p:pic>
      <p:cxnSp>
        <p:nvCxnSpPr>
          <p:cNvPr id="22" name="직선 연결선 21">
            <a:extLst>
              <a:ext uri="{FF2B5EF4-FFF2-40B4-BE49-F238E27FC236}">
                <a16:creationId xmlns:a16="http://schemas.microsoft.com/office/drawing/2014/main" id="{EE5563C6-356F-4669-94F1-67A0CA0A212A}"/>
              </a:ext>
            </a:extLst>
          </p:cNvPr>
          <p:cNvCxnSpPr>
            <a:cxnSpLocks/>
            <a:stCxn id="33" idx="3"/>
          </p:cNvCxnSpPr>
          <p:nvPr/>
        </p:nvCxnSpPr>
        <p:spPr>
          <a:xfrm flipH="1">
            <a:off x="3729789" y="3775795"/>
            <a:ext cx="155791" cy="376839"/>
          </a:xfrm>
          <a:prstGeom prst="line">
            <a:avLst/>
          </a:prstGeom>
          <a:ln w="38100">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5" name="직선 연결선 24">
            <a:extLst>
              <a:ext uri="{FF2B5EF4-FFF2-40B4-BE49-F238E27FC236}">
                <a16:creationId xmlns:a16="http://schemas.microsoft.com/office/drawing/2014/main" id="{CE7C084E-55E0-4644-8C83-5DEC7884FC5A}"/>
              </a:ext>
            </a:extLst>
          </p:cNvPr>
          <p:cNvCxnSpPr>
            <a:cxnSpLocks/>
            <a:stCxn id="41" idx="2"/>
          </p:cNvCxnSpPr>
          <p:nvPr/>
        </p:nvCxnSpPr>
        <p:spPr>
          <a:xfrm flipH="1">
            <a:off x="3894891" y="4310663"/>
            <a:ext cx="786765" cy="128176"/>
          </a:xfrm>
          <a:prstGeom prst="line">
            <a:avLst/>
          </a:prstGeom>
          <a:ln w="38100">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8" name="직선 연결선 27">
            <a:extLst>
              <a:ext uri="{FF2B5EF4-FFF2-40B4-BE49-F238E27FC236}">
                <a16:creationId xmlns:a16="http://schemas.microsoft.com/office/drawing/2014/main" id="{E9040DB1-F51A-4B12-881E-6B6BB6A91FC7}"/>
              </a:ext>
            </a:extLst>
          </p:cNvPr>
          <p:cNvCxnSpPr>
            <a:cxnSpLocks/>
            <a:stCxn id="40" idx="2"/>
          </p:cNvCxnSpPr>
          <p:nvPr/>
        </p:nvCxnSpPr>
        <p:spPr>
          <a:xfrm flipH="1">
            <a:off x="5270897" y="4024458"/>
            <a:ext cx="560793" cy="128176"/>
          </a:xfrm>
          <a:prstGeom prst="line">
            <a:avLst/>
          </a:prstGeom>
          <a:ln w="38100">
            <a:solidFill>
              <a:srgbClr val="FF0000"/>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4" name="직선 연결선 33">
            <a:extLst>
              <a:ext uri="{FF2B5EF4-FFF2-40B4-BE49-F238E27FC236}">
                <a16:creationId xmlns:a16="http://schemas.microsoft.com/office/drawing/2014/main" id="{9A74BF72-E67D-4FC0-A31A-A7D3985F7CC7}"/>
              </a:ext>
            </a:extLst>
          </p:cNvPr>
          <p:cNvCxnSpPr>
            <a:cxnSpLocks/>
            <a:stCxn id="44" idx="2"/>
          </p:cNvCxnSpPr>
          <p:nvPr/>
        </p:nvCxnSpPr>
        <p:spPr>
          <a:xfrm flipH="1">
            <a:off x="6557211" y="3916013"/>
            <a:ext cx="585940" cy="108445"/>
          </a:xfrm>
          <a:prstGeom prst="line">
            <a:avLst/>
          </a:prstGeom>
          <a:ln w="38100">
            <a:solidFill>
              <a:srgbClr val="FF0000"/>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5" name="직선 연결선 34">
            <a:extLst>
              <a:ext uri="{FF2B5EF4-FFF2-40B4-BE49-F238E27FC236}">
                <a16:creationId xmlns:a16="http://schemas.microsoft.com/office/drawing/2014/main" id="{D5575EC1-BA67-4DFF-B7D7-A2902E2CA2CF}"/>
              </a:ext>
            </a:extLst>
          </p:cNvPr>
          <p:cNvCxnSpPr>
            <a:cxnSpLocks/>
            <a:stCxn id="31" idx="2"/>
          </p:cNvCxnSpPr>
          <p:nvPr/>
        </p:nvCxnSpPr>
        <p:spPr>
          <a:xfrm flipH="1" flipV="1">
            <a:off x="4105906" y="4978146"/>
            <a:ext cx="403559" cy="225662"/>
          </a:xfrm>
          <a:prstGeom prst="line">
            <a:avLst/>
          </a:prstGeom>
          <a:ln w="38100">
            <a:solidFill>
              <a:srgbClr val="FF0000"/>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5" name="직선 연결선 44">
            <a:extLst>
              <a:ext uri="{FF2B5EF4-FFF2-40B4-BE49-F238E27FC236}">
                <a16:creationId xmlns:a16="http://schemas.microsoft.com/office/drawing/2014/main" id="{D91A40CC-15FB-4072-8C63-4E6C0E2A29FC}"/>
              </a:ext>
            </a:extLst>
          </p:cNvPr>
          <p:cNvCxnSpPr>
            <a:cxnSpLocks/>
            <a:stCxn id="43" idx="1"/>
          </p:cNvCxnSpPr>
          <p:nvPr/>
        </p:nvCxnSpPr>
        <p:spPr>
          <a:xfrm flipH="1" flipV="1">
            <a:off x="3645063" y="5385945"/>
            <a:ext cx="249828" cy="396550"/>
          </a:xfrm>
          <a:prstGeom prst="line">
            <a:avLst/>
          </a:prstGeom>
          <a:ln w="38100">
            <a:solidFill>
              <a:srgbClr val="FF0000"/>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6" name="직선 연결선 45">
            <a:extLst>
              <a:ext uri="{FF2B5EF4-FFF2-40B4-BE49-F238E27FC236}">
                <a16:creationId xmlns:a16="http://schemas.microsoft.com/office/drawing/2014/main" id="{C3D68B19-F980-4FDE-8A87-DBF38B984DBF}"/>
              </a:ext>
            </a:extLst>
          </p:cNvPr>
          <p:cNvCxnSpPr>
            <a:cxnSpLocks/>
            <a:stCxn id="42" idx="1"/>
          </p:cNvCxnSpPr>
          <p:nvPr/>
        </p:nvCxnSpPr>
        <p:spPr>
          <a:xfrm flipH="1" flipV="1">
            <a:off x="4681656" y="5491003"/>
            <a:ext cx="488285" cy="163316"/>
          </a:xfrm>
          <a:prstGeom prst="line">
            <a:avLst/>
          </a:prstGeom>
          <a:ln w="38100">
            <a:solidFill>
              <a:srgbClr val="FF0000"/>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7" name="직선 연결선 46">
            <a:extLst>
              <a:ext uri="{FF2B5EF4-FFF2-40B4-BE49-F238E27FC236}">
                <a16:creationId xmlns:a16="http://schemas.microsoft.com/office/drawing/2014/main" id="{D2B40F9B-CC18-4A83-B487-13801D1369FC}"/>
              </a:ext>
            </a:extLst>
          </p:cNvPr>
          <p:cNvCxnSpPr>
            <a:cxnSpLocks/>
            <a:stCxn id="32" idx="1"/>
          </p:cNvCxnSpPr>
          <p:nvPr/>
        </p:nvCxnSpPr>
        <p:spPr>
          <a:xfrm flipH="1" flipV="1">
            <a:off x="5318431" y="5385945"/>
            <a:ext cx="639817" cy="246029"/>
          </a:xfrm>
          <a:prstGeom prst="line">
            <a:avLst/>
          </a:prstGeom>
          <a:ln w="38100">
            <a:solidFill>
              <a:srgbClr val="FF0000"/>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1" name="TextBox 50">
            <a:extLst>
              <a:ext uri="{FF2B5EF4-FFF2-40B4-BE49-F238E27FC236}">
                <a16:creationId xmlns:a16="http://schemas.microsoft.com/office/drawing/2014/main" id="{DE66A2B0-8546-497C-9DB3-88BBBDAB8846}"/>
              </a:ext>
            </a:extLst>
          </p:cNvPr>
          <p:cNvSpPr txBox="1"/>
          <p:nvPr/>
        </p:nvSpPr>
        <p:spPr>
          <a:xfrm>
            <a:off x="7936915" y="2946732"/>
            <a:ext cx="3353019" cy="1569660"/>
          </a:xfrm>
          <a:prstGeom prst="rect">
            <a:avLst/>
          </a:prstGeom>
          <a:noFill/>
        </p:spPr>
        <p:txBody>
          <a:bodyPr wrap="square" rtlCol="0">
            <a:spAutoFit/>
          </a:bodyPr>
          <a:lstStyle/>
          <a:p>
            <a:r>
              <a:rPr lang="en-US" altLang="ko-KR" sz="2400" dirty="0">
                <a:latin typeface="Cambria" panose="02040503050406030204" pitchFamily="18" charset="0"/>
                <a:ea typeface="Cambria" panose="02040503050406030204" pitchFamily="18" charset="0"/>
              </a:rPr>
              <a:t>Most of nodes cannot reach its parent due to lack of power</a:t>
            </a:r>
          </a:p>
          <a:p>
            <a:pPr marL="342900" indent="-342900">
              <a:buFont typeface="Wingdings" panose="05000000000000000000" pitchFamily="2" charset="2"/>
              <a:buChar char="Ø"/>
            </a:pPr>
            <a:r>
              <a:rPr lang="en-US" altLang="ko-KR" sz="2400" b="1" dirty="0">
                <a:latin typeface="Cambria" panose="02040503050406030204" pitchFamily="18" charset="0"/>
                <a:ea typeface="Cambria" panose="02040503050406030204" pitchFamily="18" charset="0"/>
              </a:rPr>
              <a:t>Network is Crippled</a:t>
            </a:r>
            <a:endParaRPr lang="ko-KR" altLang="en-US" sz="2400" b="1" dirty="0">
              <a:latin typeface="Cambria" panose="02040503050406030204" pitchFamily="18" charset="0"/>
            </a:endParaRPr>
          </a:p>
        </p:txBody>
      </p:sp>
      <p:sp>
        <p:nvSpPr>
          <p:cNvPr id="52" name="타원 51">
            <a:extLst>
              <a:ext uri="{FF2B5EF4-FFF2-40B4-BE49-F238E27FC236}">
                <a16:creationId xmlns:a16="http://schemas.microsoft.com/office/drawing/2014/main" id="{8C03657D-C4E3-478D-AF32-602D934B3B5C}"/>
              </a:ext>
            </a:extLst>
          </p:cNvPr>
          <p:cNvSpPr/>
          <p:nvPr/>
        </p:nvSpPr>
        <p:spPr>
          <a:xfrm>
            <a:off x="6489435" y="4856534"/>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3" name="타원 52">
            <a:extLst>
              <a:ext uri="{FF2B5EF4-FFF2-40B4-BE49-F238E27FC236}">
                <a16:creationId xmlns:a16="http://schemas.microsoft.com/office/drawing/2014/main" id="{2007C192-A499-46A7-B6F3-319C8CB2B564}"/>
              </a:ext>
            </a:extLst>
          </p:cNvPr>
          <p:cNvSpPr/>
          <p:nvPr/>
        </p:nvSpPr>
        <p:spPr>
          <a:xfrm>
            <a:off x="5380956" y="2690380"/>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cxnSp>
        <p:nvCxnSpPr>
          <p:cNvPr id="54" name="직선 연결선 53">
            <a:extLst>
              <a:ext uri="{FF2B5EF4-FFF2-40B4-BE49-F238E27FC236}">
                <a16:creationId xmlns:a16="http://schemas.microsoft.com/office/drawing/2014/main" id="{CC6BBC9B-6120-48FE-B590-6A05E6758312}"/>
              </a:ext>
            </a:extLst>
          </p:cNvPr>
          <p:cNvCxnSpPr>
            <a:cxnSpLocks/>
            <a:stCxn id="53" idx="3"/>
          </p:cNvCxnSpPr>
          <p:nvPr/>
        </p:nvCxnSpPr>
        <p:spPr>
          <a:xfrm flipH="1">
            <a:off x="5017168" y="2909190"/>
            <a:ext cx="399992" cy="332378"/>
          </a:xfrm>
          <a:prstGeom prst="line">
            <a:avLst/>
          </a:prstGeom>
          <a:ln w="38100">
            <a:solidFill>
              <a:srgbClr val="FF0000"/>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7" name="직선 연결선 56">
            <a:extLst>
              <a:ext uri="{FF2B5EF4-FFF2-40B4-BE49-F238E27FC236}">
                <a16:creationId xmlns:a16="http://schemas.microsoft.com/office/drawing/2014/main" id="{D0102491-CB2A-4DB9-A5A0-B84D56FB6F59}"/>
              </a:ext>
            </a:extLst>
          </p:cNvPr>
          <p:cNvCxnSpPr>
            <a:cxnSpLocks/>
            <a:stCxn id="52" idx="2"/>
          </p:cNvCxnSpPr>
          <p:nvPr/>
        </p:nvCxnSpPr>
        <p:spPr>
          <a:xfrm flipH="1" flipV="1">
            <a:off x="5917566" y="4850151"/>
            <a:ext cx="571869" cy="134559"/>
          </a:xfrm>
          <a:prstGeom prst="line">
            <a:avLst/>
          </a:prstGeom>
          <a:ln w="38100">
            <a:solidFill>
              <a:srgbClr val="FF0000"/>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282694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solidFill>
                  <a:schemeClr val="tx1">
                    <a:lumMod val="75000"/>
                    <a:lumOff val="25000"/>
                  </a:schemeClr>
                </a:solidFill>
              </a:rPr>
              <a:t>Intro</a:t>
            </a:r>
            <a:endParaRPr lang="ko-KR" altLang="en-US" dirty="0">
              <a:solidFill>
                <a:schemeClr val="tx1">
                  <a:lumMod val="75000"/>
                  <a:lumOff val="25000"/>
                </a:schemeClr>
              </a:solidFill>
            </a:endParaRPr>
          </a:p>
        </p:txBody>
      </p:sp>
      <p:sp>
        <p:nvSpPr>
          <p:cNvPr id="3" name="슬라이드 번호 개체 틀 2"/>
          <p:cNvSpPr>
            <a:spLocks noGrp="1"/>
          </p:cNvSpPr>
          <p:nvPr>
            <p:ph type="sldNum" sz="quarter" idx="12"/>
          </p:nvPr>
        </p:nvSpPr>
        <p:spPr/>
        <p:txBody>
          <a:bodyPr/>
          <a:lstStyle/>
          <a:p>
            <a:fld id="{AD68BFA4-A7DE-4C49-BCEC-B3A47435A975}" type="slidenum">
              <a:rPr lang="ko-KR" altLang="en-US" smtClean="0"/>
              <a:t>4</a:t>
            </a:fld>
            <a:endParaRPr lang="ko-KR" altLang="en-US" dirty="0"/>
          </a:p>
        </p:txBody>
      </p:sp>
      <p:sp>
        <p:nvSpPr>
          <p:cNvPr id="20" name="TextBox 19"/>
          <p:cNvSpPr txBox="1"/>
          <p:nvPr/>
        </p:nvSpPr>
        <p:spPr>
          <a:xfrm>
            <a:off x="395961" y="3072967"/>
            <a:ext cx="6281565" cy="2169825"/>
          </a:xfrm>
          <a:prstGeom prst="rect">
            <a:avLst/>
          </a:prstGeom>
          <a:noFill/>
        </p:spPr>
        <p:txBody>
          <a:bodyPr wrap="square" rtlCol="0">
            <a:spAutoFit/>
          </a:bodyPr>
          <a:lstStyle/>
          <a:p>
            <a:pPr>
              <a:lnSpc>
                <a:spcPct val="150000"/>
              </a:lnSpc>
            </a:pPr>
            <a:r>
              <a:rPr lang="en-US" altLang="ko-KR" b="1" dirty="0"/>
              <a:t>Some of the potential applications include:</a:t>
            </a:r>
          </a:p>
          <a:p>
            <a:pPr marL="285750" indent="-285750">
              <a:lnSpc>
                <a:spcPct val="150000"/>
              </a:lnSpc>
              <a:buFontTx/>
              <a:buChar char="-"/>
            </a:pPr>
            <a:r>
              <a:rPr lang="en-US" altLang="ko-KR" dirty="0"/>
              <a:t>Environmental 		-   Energy management</a:t>
            </a:r>
          </a:p>
          <a:p>
            <a:pPr marL="285750" indent="-285750">
              <a:lnSpc>
                <a:spcPct val="150000"/>
              </a:lnSpc>
              <a:buFontTx/>
              <a:buChar char="-"/>
            </a:pPr>
            <a:r>
              <a:rPr lang="en-US" altLang="ko-KR" dirty="0"/>
              <a:t>Medical                          -   Inventory control</a:t>
            </a:r>
          </a:p>
          <a:p>
            <a:pPr marL="285750" indent="-285750">
              <a:lnSpc>
                <a:spcPct val="150000"/>
              </a:lnSpc>
              <a:buFontTx/>
              <a:buChar char="-"/>
            </a:pPr>
            <a:r>
              <a:rPr lang="en-US" altLang="ko-KR" dirty="0"/>
              <a:t>Habitat monitoring         -   Home and building automation</a:t>
            </a:r>
          </a:p>
          <a:p>
            <a:pPr marL="285750" indent="-285750">
              <a:lnSpc>
                <a:spcPct val="150000"/>
              </a:lnSpc>
              <a:buFontTx/>
              <a:buChar char="-"/>
            </a:pPr>
            <a:r>
              <a:rPr lang="en-US" altLang="ko-KR" dirty="0"/>
              <a:t>Military warfare</a:t>
            </a:r>
            <a:endParaRPr lang="ko-KR" altLang="en-US" dirty="0"/>
          </a:p>
        </p:txBody>
      </p:sp>
      <p:sp>
        <p:nvSpPr>
          <p:cNvPr id="22" name="TextBox 21"/>
          <p:cNvSpPr txBox="1"/>
          <p:nvPr/>
        </p:nvSpPr>
        <p:spPr>
          <a:xfrm>
            <a:off x="395962" y="1349400"/>
            <a:ext cx="10760918" cy="1338828"/>
          </a:xfrm>
          <a:prstGeom prst="rect">
            <a:avLst/>
          </a:prstGeom>
          <a:noFill/>
        </p:spPr>
        <p:txBody>
          <a:bodyPr wrap="square" rtlCol="0">
            <a:spAutoFit/>
          </a:bodyPr>
          <a:lstStyle/>
          <a:p>
            <a:pPr>
              <a:lnSpc>
                <a:spcPct val="150000"/>
              </a:lnSpc>
            </a:pPr>
            <a:r>
              <a:rPr lang="en-US" altLang="ko-KR" b="1" dirty="0"/>
              <a:t>It is predicted that large scale deployment of </a:t>
            </a:r>
            <a:r>
              <a:rPr lang="en-US" altLang="ko-KR" b="1" i="1" dirty="0"/>
              <a:t>wireless sensor networks </a:t>
            </a:r>
            <a:r>
              <a:rPr lang="en-US" altLang="ko-KR" b="1" dirty="0"/>
              <a:t>will only continue to grow in the future. The devices used in sensor networks are expected to eventually be small and inexpensive enough to deploy on very large scale.</a:t>
            </a:r>
            <a:endParaRPr lang="ko-KR" altLang="en-US" b="1" dirty="0"/>
          </a:p>
        </p:txBody>
      </p:sp>
      <p:sp>
        <p:nvSpPr>
          <p:cNvPr id="23" name="TextBox 22"/>
          <p:cNvSpPr txBox="1"/>
          <p:nvPr/>
        </p:nvSpPr>
        <p:spPr>
          <a:xfrm>
            <a:off x="395961" y="5242792"/>
            <a:ext cx="10961850" cy="872034"/>
          </a:xfrm>
          <a:prstGeom prst="rect">
            <a:avLst/>
          </a:prstGeom>
          <a:noFill/>
        </p:spPr>
        <p:txBody>
          <a:bodyPr wrap="square" rtlCol="0">
            <a:spAutoFit/>
          </a:bodyPr>
          <a:lstStyle/>
          <a:p>
            <a:pPr>
              <a:lnSpc>
                <a:spcPct val="150000"/>
              </a:lnSpc>
            </a:pPr>
            <a:r>
              <a:rPr lang="en-US" altLang="ko-KR" b="1" dirty="0"/>
              <a:t>Wireless communication is inherently insecure and sensor nodes have slow processors and are limited in memory, energy and storage.</a:t>
            </a:r>
          </a:p>
        </p:txBody>
      </p:sp>
      <p:pic>
        <p:nvPicPr>
          <p:cNvPr id="1026" name="Picture 2" descr="An efficient cluster-based power saving scheme for wireless sensor networks  | SpringerL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49952" y="2440030"/>
            <a:ext cx="3893082" cy="25612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660985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348344" y="260364"/>
            <a:ext cx="9818006" cy="720000"/>
          </a:xfrm>
        </p:spPr>
        <p:txBody>
          <a:bodyPr>
            <a:noAutofit/>
          </a:bodyPr>
          <a:lstStyle/>
          <a:p>
            <a:r>
              <a:rPr lang="en-US" altLang="ko-KR" sz="4400" dirty="0" err="1">
                <a:solidFill>
                  <a:prstClr val="black"/>
                </a:solidFill>
              </a:rPr>
              <a:t>TinyOS</a:t>
            </a:r>
            <a:endParaRPr lang="ko-KR" altLang="en-US" sz="3200" dirty="0"/>
          </a:p>
        </p:txBody>
      </p:sp>
      <p:sp>
        <p:nvSpPr>
          <p:cNvPr id="3" name="내용 개체 틀 2"/>
          <p:cNvSpPr>
            <a:spLocks noGrp="1"/>
          </p:cNvSpPr>
          <p:nvPr>
            <p:ph idx="1"/>
          </p:nvPr>
        </p:nvSpPr>
        <p:spPr>
          <a:xfrm>
            <a:off x="255806" y="1275200"/>
            <a:ext cx="11514853" cy="5206281"/>
          </a:xfrm>
        </p:spPr>
        <p:txBody>
          <a:bodyPr>
            <a:normAutofit/>
          </a:bodyPr>
          <a:lstStyle/>
          <a:p>
            <a:r>
              <a:rPr lang="en-US" altLang="ko-KR" u="sng" dirty="0"/>
              <a:t>Attacks</a:t>
            </a:r>
          </a:p>
          <a:p>
            <a:r>
              <a:rPr lang="en-US" altLang="ko-KR" dirty="0"/>
              <a:t>4) Routing Loop Attack</a:t>
            </a:r>
          </a:p>
        </p:txBody>
      </p:sp>
      <p:sp>
        <p:nvSpPr>
          <p:cNvPr id="4" name="날짜 개체 틀 3"/>
          <p:cNvSpPr>
            <a:spLocks noGrp="1"/>
          </p:cNvSpPr>
          <p:nvPr>
            <p:ph type="dt" sz="half" idx="10"/>
          </p:nvPr>
        </p:nvSpPr>
        <p:spPr/>
        <p:txBody>
          <a:bodyPr/>
          <a:lstStyle/>
          <a:p>
            <a:fld id="{89CCCAEA-CCB0-4848-9971-CD72AA5B9D6E}" type="datetime1">
              <a:rPr lang="ko-KR" altLang="en-US" smtClean="0"/>
              <a:pPr/>
              <a:t>2020-11-17</a:t>
            </a:fld>
            <a:endParaRPr lang="ko-KR" altLang="en-US" dirty="0"/>
          </a:p>
        </p:txBody>
      </p:sp>
      <p:sp>
        <p:nvSpPr>
          <p:cNvPr id="5" name="슬라이드 번호 개체 틀 4"/>
          <p:cNvSpPr>
            <a:spLocks noGrp="1"/>
          </p:cNvSpPr>
          <p:nvPr>
            <p:ph type="sldNum" sz="quarter" idx="12"/>
          </p:nvPr>
        </p:nvSpPr>
        <p:spPr/>
        <p:txBody>
          <a:bodyPr/>
          <a:lstStyle/>
          <a:p>
            <a:fld id="{AD68BFA4-A7DE-4C49-BCEC-B3A47435A975}" type="slidenum">
              <a:rPr lang="ko-KR" altLang="en-US" smtClean="0"/>
              <a:t>40</a:t>
            </a:fld>
            <a:endParaRPr lang="ko-KR" altLang="en-US"/>
          </a:p>
        </p:txBody>
      </p:sp>
      <p:cxnSp>
        <p:nvCxnSpPr>
          <p:cNvPr id="27" name="직선 연결선 26">
            <a:extLst>
              <a:ext uri="{FF2B5EF4-FFF2-40B4-BE49-F238E27FC236}">
                <a16:creationId xmlns:a16="http://schemas.microsoft.com/office/drawing/2014/main" id="{9279AEFD-0FCF-4A1F-8A49-6BAD65D8CD3F}"/>
              </a:ext>
            </a:extLst>
          </p:cNvPr>
          <p:cNvCxnSpPr>
            <a:cxnSpLocks/>
          </p:cNvCxnSpPr>
          <p:nvPr/>
        </p:nvCxnSpPr>
        <p:spPr>
          <a:xfrm>
            <a:off x="4908884" y="3681663"/>
            <a:ext cx="681061" cy="512996"/>
          </a:xfrm>
          <a:prstGeom prst="line">
            <a:avLst/>
          </a:prstGeom>
          <a:ln w="76200">
            <a:solidFill>
              <a:schemeClr val="tx1"/>
            </a:solidFill>
            <a:prstDash val="solid"/>
            <a:headEnd type="none" w="med" len="med"/>
            <a:tailEnd type="triangle" w="med" len="med"/>
          </a:ln>
        </p:spPr>
        <p:style>
          <a:lnRef idx="1">
            <a:schemeClr val="accent1"/>
          </a:lnRef>
          <a:fillRef idx="0">
            <a:schemeClr val="accent1"/>
          </a:fillRef>
          <a:effectRef idx="0">
            <a:schemeClr val="accent1"/>
          </a:effectRef>
          <a:fontRef idx="minor">
            <a:schemeClr val="tx1"/>
          </a:fontRef>
        </p:style>
      </p:cxnSp>
      <p:pic>
        <p:nvPicPr>
          <p:cNvPr id="36" name="그래픽 35" descr="단색 채우기가 있는 악마 얼굴">
            <a:extLst>
              <a:ext uri="{FF2B5EF4-FFF2-40B4-BE49-F238E27FC236}">
                <a16:creationId xmlns:a16="http://schemas.microsoft.com/office/drawing/2014/main" id="{5CC7AE66-6397-4722-97BF-2CA309B08E3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36427" y="3316011"/>
            <a:ext cx="497326" cy="497326"/>
          </a:xfrm>
          <a:prstGeom prst="rect">
            <a:avLst/>
          </a:prstGeom>
        </p:spPr>
      </p:pic>
      <p:sp>
        <p:nvSpPr>
          <p:cNvPr id="49" name="타원 48">
            <a:extLst>
              <a:ext uri="{FF2B5EF4-FFF2-40B4-BE49-F238E27FC236}">
                <a16:creationId xmlns:a16="http://schemas.microsoft.com/office/drawing/2014/main" id="{02AC946E-F4DE-4E5D-9DBA-846CB86DDFAA}"/>
              </a:ext>
            </a:extLst>
          </p:cNvPr>
          <p:cNvSpPr/>
          <p:nvPr/>
        </p:nvSpPr>
        <p:spPr>
          <a:xfrm>
            <a:off x="6530779" y="4194659"/>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0" name="타원 49">
            <a:extLst>
              <a:ext uri="{FF2B5EF4-FFF2-40B4-BE49-F238E27FC236}">
                <a16:creationId xmlns:a16="http://schemas.microsoft.com/office/drawing/2014/main" id="{7AD78328-3E73-465E-AEE3-D04B47469F23}"/>
              </a:ext>
            </a:extLst>
          </p:cNvPr>
          <p:cNvSpPr/>
          <p:nvPr/>
        </p:nvSpPr>
        <p:spPr>
          <a:xfrm>
            <a:off x="5589945" y="4194659"/>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 name="TextBox 5">
            <a:extLst>
              <a:ext uri="{FF2B5EF4-FFF2-40B4-BE49-F238E27FC236}">
                <a16:creationId xmlns:a16="http://schemas.microsoft.com/office/drawing/2014/main" id="{3EEFD74C-6451-49EA-BDB6-4FA57A352CB8}"/>
              </a:ext>
            </a:extLst>
          </p:cNvPr>
          <p:cNvSpPr txBox="1"/>
          <p:nvPr/>
        </p:nvSpPr>
        <p:spPr>
          <a:xfrm>
            <a:off x="6530778" y="4699836"/>
            <a:ext cx="247219" cy="369332"/>
          </a:xfrm>
          <a:prstGeom prst="rect">
            <a:avLst/>
          </a:prstGeom>
          <a:noFill/>
        </p:spPr>
        <p:txBody>
          <a:bodyPr wrap="square" rtlCol="0">
            <a:spAutoFit/>
          </a:bodyPr>
          <a:lstStyle/>
          <a:p>
            <a:r>
              <a:rPr lang="en-US" altLang="ko-KR" b="1" dirty="0"/>
              <a:t>A</a:t>
            </a:r>
            <a:endParaRPr lang="ko-KR" altLang="en-US" b="1" dirty="0"/>
          </a:p>
        </p:txBody>
      </p:sp>
      <p:sp>
        <p:nvSpPr>
          <p:cNvPr id="55" name="TextBox 54">
            <a:extLst>
              <a:ext uri="{FF2B5EF4-FFF2-40B4-BE49-F238E27FC236}">
                <a16:creationId xmlns:a16="http://schemas.microsoft.com/office/drawing/2014/main" id="{3076B2E7-3444-4B04-90C9-EB2559D55F16}"/>
              </a:ext>
            </a:extLst>
          </p:cNvPr>
          <p:cNvSpPr txBox="1"/>
          <p:nvPr/>
        </p:nvSpPr>
        <p:spPr>
          <a:xfrm>
            <a:off x="5589945" y="4699836"/>
            <a:ext cx="247219" cy="369332"/>
          </a:xfrm>
          <a:prstGeom prst="rect">
            <a:avLst/>
          </a:prstGeom>
          <a:noFill/>
        </p:spPr>
        <p:txBody>
          <a:bodyPr wrap="square" rtlCol="0">
            <a:spAutoFit/>
          </a:bodyPr>
          <a:lstStyle/>
          <a:p>
            <a:r>
              <a:rPr lang="en-US" altLang="ko-KR" b="1" dirty="0"/>
              <a:t>B</a:t>
            </a:r>
            <a:endParaRPr lang="ko-KR" altLang="en-US" b="1" dirty="0"/>
          </a:p>
        </p:txBody>
      </p:sp>
      <p:sp>
        <p:nvSpPr>
          <p:cNvPr id="9" name="TextBox 8">
            <a:extLst>
              <a:ext uri="{FF2B5EF4-FFF2-40B4-BE49-F238E27FC236}">
                <a16:creationId xmlns:a16="http://schemas.microsoft.com/office/drawing/2014/main" id="{9119116A-FAC9-4FAB-B499-FF0EC00D2987}"/>
              </a:ext>
            </a:extLst>
          </p:cNvPr>
          <p:cNvSpPr txBox="1"/>
          <p:nvPr/>
        </p:nvSpPr>
        <p:spPr>
          <a:xfrm>
            <a:off x="5257347" y="3109672"/>
            <a:ext cx="1853856" cy="646331"/>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r>
              <a:rPr lang="en-US" altLang="ko-KR" dirty="0"/>
              <a:t>Routing Update</a:t>
            </a:r>
          </a:p>
          <a:p>
            <a:r>
              <a:rPr lang="en-US" altLang="ko-KR" dirty="0" err="1"/>
              <a:t>Src</a:t>
            </a:r>
            <a:r>
              <a:rPr lang="en-US" altLang="ko-KR" dirty="0"/>
              <a:t>: </a:t>
            </a:r>
            <a:r>
              <a:rPr lang="en-US" altLang="ko-KR" b="1" dirty="0"/>
              <a:t>A</a:t>
            </a:r>
            <a:endParaRPr lang="ko-KR" altLang="en-US" b="1" dirty="0"/>
          </a:p>
        </p:txBody>
      </p:sp>
      <p:cxnSp>
        <p:nvCxnSpPr>
          <p:cNvPr id="11" name="직선 연결선 10">
            <a:extLst>
              <a:ext uri="{FF2B5EF4-FFF2-40B4-BE49-F238E27FC236}">
                <a16:creationId xmlns:a16="http://schemas.microsoft.com/office/drawing/2014/main" id="{4E10ADBA-BF97-474C-8FC8-AD325E5FACF1}"/>
              </a:ext>
            </a:extLst>
          </p:cNvPr>
          <p:cNvCxnSpPr>
            <a:stCxn id="9" idx="1"/>
            <a:endCxn id="9" idx="3"/>
          </p:cNvCxnSpPr>
          <p:nvPr/>
        </p:nvCxnSpPr>
        <p:spPr>
          <a:xfrm>
            <a:off x="5257347" y="3432838"/>
            <a:ext cx="185385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1802229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348344" y="260364"/>
            <a:ext cx="9818006" cy="720000"/>
          </a:xfrm>
        </p:spPr>
        <p:txBody>
          <a:bodyPr>
            <a:noAutofit/>
          </a:bodyPr>
          <a:lstStyle/>
          <a:p>
            <a:r>
              <a:rPr lang="en-US" altLang="ko-KR" sz="4400" dirty="0" err="1">
                <a:solidFill>
                  <a:prstClr val="black"/>
                </a:solidFill>
              </a:rPr>
              <a:t>TinyOS</a:t>
            </a:r>
            <a:endParaRPr lang="ko-KR" altLang="en-US" sz="3200" dirty="0"/>
          </a:p>
        </p:txBody>
      </p:sp>
      <p:sp>
        <p:nvSpPr>
          <p:cNvPr id="3" name="내용 개체 틀 2"/>
          <p:cNvSpPr>
            <a:spLocks noGrp="1"/>
          </p:cNvSpPr>
          <p:nvPr>
            <p:ph idx="1"/>
          </p:nvPr>
        </p:nvSpPr>
        <p:spPr>
          <a:xfrm>
            <a:off x="255806" y="1275200"/>
            <a:ext cx="11514853" cy="5206281"/>
          </a:xfrm>
        </p:spPr>
        <p:txBody>
          <a:bodyPr>
            <a:normAutofit/>
          </a:bodyPr>
          <a:lstStyle/>
          <a:p>
            <a:r>
              <a:rPr lang="en-US" altLang="ko-KR" u="sng" dirty="0"/>
              <a:t>Attacks</a:t>
            </a:r>
          </a:p>
          <a:p>
            <a:r>
              <a:rPr lang="en-US" altLang="ko-KR" dirty="0"/>
              <a:t>4) Routing Loop Attack</a:t>
            </a:r>
          </a:p>
        </p:txBody>
      </p:sp>
      <p:sp>
        <p:nvSpPr>
          <p:cNvPr id="4" name="날짜 개체 틀 3"/>
          <p:cNvSpPr>
            <a:spLocks noGrp="1"/>
          </p:cNvSpPr>
          <p:nvPr>
            <p:ph type="dt" sz="half" idx="10"/>
          </p:nvPr>
        </p:nvSpPr>
        <p:spPr/>
        <p:txBody>
          <a:bodyPr/>
          <a:lstStyle/>
          <a:p>
            <a:fld id="{89CCCAEA-CCB0-4848-9971-CD72AA5B9D6E}" type="datetime1">
              <a:rPr lang="ko-KR" altLang="en-US" smtClean="0"/>
              <a:pPr/>
              <a:t>2020-11-17</a:t>
            </a:fld>
            <a:endParaRPr lang="ko-KR" altLang="en-US" dirty="0"/>
          </a:p>
        </p:txBody>
      </p:sp>
      <p:sp>
        <p:nvSpPr>
          <p:cNvPr id="5" name="슬라이드 번호 개체 틀 4"/>
          <p:cNvSpPr>
            <a:spLocks noGrp="1"/>
          </p:cNvSpPr>
          <p:nvPr>
            <p:ph type="sldNum" sz="quarter" idx="12"/>
          </p:nvPr>
        </p:nvSpPr>
        <p:spPr/>
        <p:txBody>
          <a:bodyPr/>
          <a:lstStyle/>
          <a:p>
            <a:fld id="{AD68BFA4-A7DE-4C49-BCEC-B3A47435A975}" type="slidenum">
              <a:rPr lang="ko-KR" altLang="en-US" smtClean="0"/>
              <a:t>41</a:t>
            </a:fld>
            <a:endParaRPr lang="ko-KR" altLang="en-US"/>
          </a:p>
        </p:txBody>
      </p:sp>
      <p:pic>
        <p:nvPicPr>
          <p:cNvPr id="36" name="그래픽 35" descr="단색 채우기가 있는 악마 얼굴">
            <a:extLst>
              <a:ext uri="{FF2B5EF4-FFF2-40B4-BE49-F238E27FC236}">
                <a16:creationId xmlns:a16="http://schemas.microsoft.com/office/drawing/2014/main" id="{5CC7AE66-6397-4722-97BF-2CA309B08E3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36427" y="3316011"/>
            <a:ext cx="497326" cy="497326"/>
          </a:xfrm>
          <a:prstGeom prst="rect">
            <a:avLst/>
          </a:prstGeom>
        </p:spPr>
      </p:pic>
      <p:sp>
        <p:nvSpPr>
          <p:cNvPr id="50" name="타원 49">
            <a:extLst>
              <a:ext uri="{FF2B5EF4-FFF2-40B4-BE49-F238E27FC236}">
                <a16:creationId xmlns:a16="http://schemas.microsoft.com/office/drawing/2014/main" id="{7AD78328-3E73-465E-AEE3-D04B47469F23}"/>
              </a:ext>
            </a:extLst>
          </p:cNvPr>
          <p:cNvSpPr/>
          <p:nvPr/>
        </p:nvSpPr>
        <p:spPr>
          <a:xfrm>
            <a:off x="5589945" y="4194659"/>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5" name="TextBox 54">
            <a:extLst>
              <a:ext uri="{FF2B5EF4-FFF2-40B4-BE49-F238E27FC236}">
                <a16:creationId xmlns:a16="http://schemas.microsoft.com/office/drawing/2014/main" id="{3076B2E7-3444-4B04-90C9-EB2559D55F16}"/>
              </a:ext>
            </a:extLst>
          </p:cNvPr>
          <p:cNvSpPr txBox="1"/>
          <p:nvPr/>
        </p:nvSpPr>
        <p:spPr>
          <a:xfrm>
            <a:off x="5589945" y="4699836"/>
            <a:ext cx="247219" cy="369332"/>
          </a:xfrm>
          <a:prstGeom prst="rect">
            <a:avLst/>
          </a:prstGeom>
          <a:noFill/>
        </p:spPr>
        <p:txBody>
          <a:bodyPr wrap="square" rtlCol="0">
            <a:spAutoFit/>
          </a:bodyPr>
          <a:lstStyle/>
          <a:p>
            <a:r>
              <a:rPr lang="en-US" altLang="ko-KR" b="1" dirty="0"/>
              <a:t>B</a:t>
            </a:r>
            <a:endParaRPr lang="ko-KR" altLang="en-US" b="1" dirty="0"/>
          </a:p>
        </p:txBody>
      </p:sp>
      <p:sp>
        <p:nvSpPr>
          <p:cNvPr id="7" name="생각 풍선: 구름 모양 6">
            <a:extLst>
              <a:ext uri="{FF2B5EF4-FFF2-40B4-BE49-F238E27FC236}">
                <a16:creationId xmlns:a16="http://schemas.microsoft.com/office/drawing/2014/main" id="{32DC22E6-E027-4485-8054-2E8EDB2F2FAF}"/>
              </a:ext>
            </a:extLst>
          </p:cNvPr>
          <p:cNvSpPr/>
          <p:nvPr/>
        </p:nvSpPr>
        <p:spPr>
          <a:xfrm>
            <a:off x="1538116" y="3932709"/>
            <a:ext cx="2586790" cy="1650091"/>
          </a:xfrm>
          <a:prstGeom prst="cloudCallout">
            <a:avLst>
              <a:gd name="adj1" fmla="val 99632"/>
              <a:gd name="adj2" fmla="val -20584"/>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a:solidFill>
                  <a:schemeClr val="tx1"/>
                </a:solidFill>
              </a:rPr>
              <a:t>My Parent: </a:t>
            </a:r>
            <a:r>
              <a:rPr lang="en-US" altLang="ko-KR" b="1" dirty="0">
                <a:solidFill>
                  <a:schemeClr val="tx1"/>
                </a:solidFill>
              </a:rPr>
              <a:t>A</a:t>
            </a:r>
            <a:endParaRPr lang="ko-KR" altLang="en-US" b="1" dirty="0">
              <a:solidFill>
                <a:schemeClr val="tx1"/>
              </a:solidFill>
            </a:endParaRPr>
          </a:p>
        </p:txBody>
      </p:sp>
      <p:sp>
        <p:nvSpPr>
          <p:cNvPr id="14" name="타원 13">
            <a:extLst>
              <a:ext uri="{FF2B5EF4-FFF2-40B4-BE49-F238E27FC236}">
                <a16:creationId xmlns:a16="http://schemas.microsoft.com/office/drawing/2014/main" id="{0B696889-C7E4-45C3-BADB-68613480ED30}"/>
              </a:ext>
            </a:extLst>
          </p:cNvPr>
          <p:cNvSpPr/>
          <p:nvPr/>
        </p:nvSpPr>
        <p:spPr>
          <a:xfrm>
            <a:off x="6530779" y="4194659"/>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5" name="TextBox 14">
            <a:extLst>
              <a:ext uri="{FF2B5EF4-FFF2-40B4-BE49-F238E27FC236}">
                <a16:creationId xmlns:a16="http://schemas.microsoft.com/office/drawing/2014/main" id="{3F828FB0-F8DB-4D33-A323-D62A8C36D7EF}"/>
              </a:ext>
            </a:extLst>
          </p:cNvPr>
          <p:cNvSpPr txBox="1"/>
          <p:nvPr/>
        </p:nvSpPr>
        <p:spPr>
          <a:xfrm>
            <a:off x="6530778" y="4699836"/>
            <a:ext cx="247219" cy="369332"/>
          </a:xfrm>
          <a:prstGeom prst="rect">
            <a:avLst/>
          </a:prstGeom>
          <a:noFill/>
        </p:spPr>
        <p:txBody>
          <a:bodyPr wrap="square" rtlCol="0">
            <a:spAutoFit/>
          </a:bodyPr>
          <a:lstStyle/>
          <a:p>
            <a:r>
              <a:rPr lang="en-US" altLang="ko-KR" b="1" dirty="0"/>
              <a:t>A</a:t>
            </a:r>
            <a:endParaRPr lang="ko-KR" altLang="en-US" b="1" dirty="0"/>
          </a:p>
        </p:txBody>
      </p:sp>
    </p:spTree>
    <p:extLst>
      <p:ext uri="{BB962C8B-B14F-4D97-AF65-F5344CB8AC3E}">
        <p14:creationId xmlns:p14="http://schemas.microsoft.com/office/powerpoint/2010/main" val="35796166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348344" y="260364"/>
            <a:ext cx="9818006" cy="720000"/>
          </a:xfrm>
        </p:spPr>
        <p:txBody>
          <a:bodyPr>
            <a:noAutofit/>
          </a:bodyPr>
          <a:lstStyle/>
          <a:p>
            <a:r>
              <a:rPr lang="en-US" altLang="ko-KR" sz="4400" dirty="0" err="1">
                <a:solidFill>
                  <a:prstClr val="black"/>
                </a:solidFill>
              </a:rPr>
              <a:t>TinyOS</a:t>
            </a:r>
            <a:endParaRPr lang="ko-KR" altLang="en-US" sz="3200" dirty="0"/>
          </a:p>
        </p:txBody>
      </p:sp>
      <p:sp>
        <p:nvSpPr>
          <p:cNvPr id="3" name="내용 개체 틀 2"/>
          <p:cNvSpPr>
            <a:spLocks noGrp="1"/>
          </p:cNvSpPr>
          <p:nvPr>
            <p:ph idx="1"/>
          </p:nvPr>
        </p:nvSpPr>
        <p:spPr>
          <a:xfrm>
            <a:off x="255806" y="1275200"/>
            <a:ext cx="11514853" cy="5206281"/>
          </a:xfrm>
        </p:spPr>
        <p:txBody>
          <a:bodyPr>
            <a:normAutofit/>
          </a:bodyPr>
          <a:lstStyle/>
          <a:p>
            <a:r>
              <a:rPr lang="en-US" altLang="ko-KR" u="sng" dirty="0"/>
              <a:t>Attacks</a:t>
            </a:r>
          </a:p>
          <a:p>
            <a:r>
              <a:rPr lang="en-US" altLang="ko-KR" dirty="0"/>
              <a:t>4) Routing Loop Attack</a:t>
            </a:r>
          </a:p>
        </p:txBody>
      </p:sp>
      <p:sp>
        <p:nvSpPr>
          <p:cNvPr id="4" name="날짜 개체 틀 3"/>
          <p:cNvSpPr>
            <a:spLocks noGrp="1"/>
          </p:cNvSpPr>
          <p:nvPr>
            <p:ph type="dt" sz="half" idx="10"/>
          </p:nvPr>
        </p:nvSpPr>
        <p:spPr/>
        <p:txBody>
          <a:bodyPr/>
          <a:lstStyle/>
          <a:p>
            <a:fld id="{89CCCAEA-CCB0-4848-9971-CD72AA5B9D6E}" type="datetime1">
              <a:rPr lang="ko-KR" altLang="en-US" smtClean="0"/>
              <a:pPr/>
              <a:t>2020-11-17</a:t>
            </a:fld>
            <a:endParaRPr lang="ko-KR" altLang="en-US" dirty="0"/>
          </a:p>
        </p:txBody>
      </p:sp>
      <p:sp>
        <p:nvSpPr>
          <p:cNvPr id="5" name="슬라이드 번호 개체 틀 4"/>
          <p:cNvSpPr>
            <a:spLocks noGrp="1"/>
          </p:cNvSpPr>
          <p:nvPr>
            <p:ph type="sldNum" sz="quarter" idx="12"/>
          </p:nvPr>
        </p:nvSpPr>
        <p:spPr/>
        <p:txBody>
          <a:bodyPr/>
          <a:lstStyle/>
          <a:p>
            <a:fld id="{AD68BFA4-A7DE-4C49-BCEC-B3A47435A975}" type="slidenum">
              <a:rPr lang="ko-KR" altLang="en-US" smtClean="0"/>
              <a:t>42</a:t>
            </a:fld>
            <a:endParaRPr lang="ko-KR" altLang="en-US"/>
          </a:p>
        </p:txBody>
      </p:sp>
      <p:pic>
        <p:nvPicPr>
          <p:cNvPr id="36" name="그래픽 35" descr="단색 채우기가 있는 악마 얼굴">
            <a:extLst>
              <a:ext uri="{FF2B5EF4-FFF2-40B4-BE49-F238E27FC236}">
                <a16:creationId xmlns:a16="http://schemas.microsoft.com/office/drawing/2014/main" id="{5CC7AE66-6397-4722-97BF-2CA309B08E3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36427" y="3316011"/>
            <a:ext cx="497326" cy="497326"/>
          </a:xfrm>
          <a:prstGeom prst="rect">
            <a:avLst/>
          </a:prstGeom>
        </p:spPr>
      </p:pic>
      <p:sp>
        <p:nvSpPr>
          <p:cNvPr id="50" name="타원 49">
            <a:extLst>
              <a:ext uri="{FF2B5EF4-FFF2-40B4-BE49-F238E27FC236}">
                <a16:creationId xmlns:a16="http://schemas.microsoft.com/office/drawing/2014/main" id="{7AD78328-3E73-465E-AEE3-D04B47469F23}"/>
              </a:ext>
            </a:extLst>
          </p:cNvPr>
          <p:cNvSpPr/>
          <p:nvPr/>
        </p:nvSpPr>
        <p:spPr>
          <a:xfrm>
            <a:off x="5589945" y="4194659"/>
            <a:ext cx="247219" cy="256352"/>
          </a:xfrm>
          <a:prstGeom prst="ellipse">
            <a:avLst/>
          </a:prstGeom>
          <a:solidFill>
            <a:srgbClr val="FF0000"/>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5" name="TextBox 54">
            <a:extLst>
              <a:ext uri="{FF2B5EF4-FFF2-40B4-BE49-F238E27FC236}">
                <a16:creationId xmlns:a16="http://schemas.microsoft.com/office/drawing/2014/main" id="{3076B2E7-3444-4B04-90C9-EB2559D55F16}"/>
              </a:ext>
            </a:extLst>
          </p:cNvPr>
          <p:cNvSpPr txBox="1"/>
          <p:nvPr/>
        </p:nvSpPr>
        <p:spPr>
          <a:xfrm>
            <a:off x="5589945" y="4699836"/>
            <a:ext cx="247219" cy="369332"/>
          </a:xfrm>
          <a:prstGeom prst="rect">
            <a:avLst/>
          </a:prstGeom>
          <a:noFill/>
        </p:spPr>
        <p:txBody>
          <a:bodyPr wrap="square" rtlCol="0">
            <a:spAutoFit/>
          </a:bodyPr>
          <a:lstStyle/>
          <a:p>
            <a:r>
              <a:rPr lang="en-US" altLang="ko-KR" b="1" dirty="0"/>
              <a:t>B</a:t>
            </a:r>
            <a:endParaRPr lang="ko-KR" altLang="en-US" b="1" dirty="0"/>
          </a:p>
        </p:txBody>
      </p:sp>
      <p:sp>
        <p:nvSpPr>
          <p:cNvPr id="12" name="타원 11">
            <a:extLst>
              <a:ext uri="{FF2B5EF4-FFF2-40B4-BE49-F238E27FC236}">
                <a16:creationId xmlns:a16="http://schemas.microsoft.com/office/drawing/2014/main" id="{15CB820D-6154-4BB0-AC90-A0AE485E4063}"/>
              </a:ext>
            </a:extLst>
          </p:cNvPr>
          <p:cNvSpPr/>
          <p:nvPr/>
        </p:nvSpPr>
        <p:spPr>
          <a:xfrm>
            <a:off x="4323461" y="3759027"/>
            <a:ext cx="3027405" cy="1383968"/>
          </a:xfrm>
          <a:prstGeom prst="ellipse">
            <a:avLst/>
          </a:prstGeom>
          <a:noFill/>
          <a:ln w="5715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3" name="타원 12">
            <a:extLst>
              <a:ext uri="{FF2B5EF4-FFF2-40B4-BE49-F238E27FC236}">
                <a16:creationId xmlns:a16="http://schemas.microsoft.com/office/drawing/2014/main" id="{9BEAC56A-9E21-450E-B0FE-D0211AC70818}"/>
              </a:ext>
            </a:extLst>
          </p:cNvPr>
          <p:cNvSpPr/>
          <p:nvPr/>
        </p:nvSpPr>
        <p:spPr>
          <a:xfrm>
            <a:off x="6530779" y="4194659"/>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4" name="TextBox 13">
            <a:extLst>
              <a:ext uri="{FF2B5EF4-FFF2-40B4-BE49-F238E27FC236}">
                <a16:creationId xmlns:a16="http://schemas.microsoft.com/office/drawing/2014/main" id="{DAB55634-170E-48A1-A836-2F7DEDB06B8B}"/>
              </a:ext>
            </a:extLst>
          </p:cNvPr>
          <p:cNvSpPr txBox="1"/>
          <p:nvPr/>
        </p:nvSpPr>
        <p:spPr>
          <a:xfrm>
            <a:off x="6530778" y="4699836"/>
            <a:ext cx="247219" cy="369332"/>
          </a:xfrm>
          <a:prstGeom prst="rect">
            <a:avLst/>
          </a:prstGeom>
          <a:noFill/>
        </p:spPr>
        <p:txBody>
          <a:bodyPr wrap="square" rtlCol="0">
            <a:spAutoFit/>
          </a:bodyPr>
          <a:lstStyle/>
          <a:p>
            <a:r>
              <a:rPr lang="en-US" altLang="ko-KR" b="1" dirty="0"/>
              <a:t>A</a:t>
            </a:r>
            <a:endParaRPr lang="ko-KR" altLang="en-US" b="1" dirty="0"/>
          </a:p>
        </p:txBody>
      </p:sp>
      <p:sp>
        <p:nvSpPr>
          <p:cNvPr id="15" name="생각 풍선: 구름 모양 14">
            <a:extLst>
              <a:ext uri="{FF2B5EF4-FFF2-40B4-BE49-F238E27FC236}">
                <a16:creationId xmlns:a16="http://schemas.microsoft.com/office/drawing/2014/main" id="{8A52EEF2-1110-4972-B447-0E06F768BB82}"/>
              </a:ext>
            </a:extLst>
          </p:cNvPr>
          <p:cNvSpPr/>
          <p:nvPr/>
        </p:nvSpPr>
        <p:spPr>
          <a:xfrm>
            <a:off x="1538116" y="3932709"/>
            <a:ext cx="2586790" cy="1650091"/>
          </a:xfrm>
          <a:prstGeom prst="cloudCallout">
            <a:avLst>
              <a:gd name="adj1" fmla="val 99632"/>
              <a:gd name="adj2" fmla="val -20584"/>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a:solidFill>
                  <a:schemeClr val="tx1"/>
                </a:solidFill>
              </a:rPr>
              <a:t>My Parent: </a:t>
            </a:r>
            <a:r>
              <a:rPr lang="en-US" altLang="ko-KR" b="1" dirty="0">
                <a:solidFill>
                  <a:schemeClr val="tx1"/>
                </a:solidFill>
              </a:rPr>
              <a:t>A</a:t>
            </a:r>
            <a:endParaRPr lang="ko-KR" altLang="en-US" b="1" dirty="0">
              <a:solidFill>
                <a:schemeClr val="tx1"/>
              </a:solidFill>
            </a:endParaRPr>
          </a:p>
        </p:txBody>
      </p:sp>
      <p:sp>
        <p:nvSpPr>
          <p:cNvPr id="16" name="TextBox 15">
            <a:extLst>
              <a:ext uri="{FF2B5EF4-FFF2-40B4-BE49-F238E27FC236}">
                <a16:creationId xmlns:a16="http://schemas.microsoft.com/office/drawing/2014/main" id="{95B5A37F-767E-4496-86AB-DB044B2B9402}"/>
              </a:ext>
            </a:extLst>
          </p:cNvPr>
          <p:cNvSpPr txBox="1"/>
          <p:nvPr/>
        </p:nvSpPr>
        <p:spPr>
          <a:xfrm>
            <a:off x="4799154" y="5165906"/>
            <a:ext cx="1828800" cy="646331"/>
          </a:xfrm>
          <a:prstGeom prst="rect">
            <a:avLst/>
          </a:prstGeom>
          <a:noFill/>
        </p:spPr>
        <p:txBody>
          <a:bodyPr wrap="square" rtlCol="0">
            <a:spAutoFit/>
          </a:bodyPr>
          <a:lstStyle/>
          <a:p>
            <a:r>
              <a:rPr lang="en-US" altLang="ko-KR" dirty="0"/>
              <a:t>Broadcast</a:t>
            </a:r>
          </a:p>
          <a:p>
            <a:r>
              <a:rPr lang="en-US" altLang="ko-KR" dirty="0"/>
              <a:t>Routing Update</a:t>
            </a:r>
            <a:endParaRPr lang="ko-KR" altLang="en-US" dirty="0"/>
          </a:p>
        </p:txBody>
      </p:sp>
    </p:spTree>
    <p:extLst>
      <p:ext uri="{BB962C8B-B14F-4D97-AF65-F5344CB8AC3E}">
        <p14:creationId xmlns:p14="http://schemas.microsoft.com/office/powerpoint/2010/main" val="24201646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348344" y="260364"/>
            <a:ext cx="9818006" cy="720000"/>
          </a:xfrm>
        </p:spPr>
        <p:txBody>
          <a:bodyPr>
            <a:noAutofit/>
          </a:bodyPr>
          <a:lstStyle/>
          <a:p>
            <a:r>
              <a:rPr lang="en-US" altLang="ko-KR" sz="4400" dirty="0" err="1">
                <a:solidFill>
                  <a:prstClr val="black"/>
                </a:solidFill>
              </a:rPr>
              <a:t>TinyOS</a:t>
            </a:r>
            <a:endParaRPr lang="ko-KR" altLang="en-US" sz="3200" dirty="0"/>
          </a:p>
        </p:txBody>
      </p:sp>
      <p:sp>
        <p:nvSpPr>
          <p:cNvPr id="3" name="내용 개체 틀 2"/>
          <p:cNvSpPr>
            <a:spLocks noGrp="1"/>
          </p:cNvSpPr>
          <p:nvPr>
            <p:ph idx="1"/>
          </p:nvPr>
        </p:nvSpPr>
        <p:spPr>
          <a:xfrm>
            <a:off x="255806" y="1275200"/>
            <a:ext cx="11514853" cy="5206281"/>
          </a:xfrm>
        </p:spPr>
        <p:txBody>
          <a:bodyPr>
            <a:normAutofit/>
          </a:bodyPr>
          <a:lstStyle/>
          <a:p>
            <a:r>
              <a:rPr lang="en-US" altLang="ko-KR" u="sng" dirty="0"/>
              <a:t>Attacks</a:t>
            </a:r>
          </a:p>
          <a:p>
            <a:r>
              <a:rPr lang="en-US" altLang="ko-KR" dirty="0"/>
              <a:t>4) Routing Loop Attack</a:t>
            </a:r>
          </a:p>
        </p:txBody>
      </p:sp>
      <p:sp>
        <p:nvSpPr>
          <p:cNvPr id="4" name="날짜 개체 틀 3"/>
          <p:cNvSpPr>
            <a:spLocks noGrp="1"/>
          </p:cNvSpPr>
          <p:nvPr>
            <p:ph type="dt" sz="half" idx="10"/>
          </p:nvPr>
        </p:nvSpPr>
        <p:spPr/>
        <p:txBody>
          <a:bodyPr/>
          <a:lstStyle/>
          <a:p>
            <a:fld id="{89CCCAEA-CCB0-4848-9971-CD72AA5B9D6E}" type="datetime1">
              <a:rPr lang="ko-KR" altLang="en-US" smtClean="0"/>
              <a:pPr/>
              <a:t>2020-11-17</a:t>
            </a:fld>
            <a:endParaRPr lang="ko-KR" altLang="en-US" dirty="0"/>
          </a:p>
        </p:txBody>
      </p:sp>
      <p:sp>
        <p:nvSpPr>
          <p:cNvPr id="5" name="슬라이드 번호 개체 틀 4"/>
          <p:cNvSpPr>
            <a:spLocks noGrp="1"/>
          </p:cNvSpPr>
          <p:nvPr>
            <p:ph type="sldNum" sz="quarter" idx="12"/>
          </p:nvPr>
        </p:nvSpPr>
        <p:spPr/>
        <p:txBody>
          <a:bodyPr/>
          <a:lstStyle/>
          <a:p>
            <a:fld id="{AD68BFA4-A7DE-4C49-BCEC-B3A47435A975}" type="slidenum">
              <a:rPr lang="ko-KR" altLang="en-US" smtClean="0"/>
              <a:t>43</a:t>
            </a:fld>
            <a:endParaRPr lang="ko-KR" altLang="en-US"/>
          </a:p>
        </p:txBody>
      </p:sp>
      <p:pic>
        <p:nvPicPr>
          <p:cNvPr id="36" name="그래픽 35" descr="단색 채우기가 있는 악마 얼굴">
            <a:extLst>
              <a:ext uri="{FF2B5EF4-FFF2-40B4-BE49-F238E27FC236}">
                <a16:creationId xmlns:a16="http://schemas.microsoft.com/office/drawing/2014/main" id="{5CC7AE66-6397-4722-97BF-2CA309B08E3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36427" y="3316011"/>
            <a:ext cx="497326" cy="497326"/>
          </a:xfrm>
          <a:prstGeom prst="rect">
            <a:avLst/>
          </a:prstGeom>
        </p:spPr>
      </p:pic>
      <p:sp>
        <p:nvSpPr>
          <p:cNvPr id="50" name="타원 49">
            <a:extLst>
              <a:ext uri="{FF2B5EF4-FFF2-40B4-BE49-F238E27FC236}">
                <a16:creationId xmlns:a16="http://schemas.microsoft.com/office/drawing/2014/main" id="{7AD78328-3E73-465E-AEE3-D04B47469F23}"/>
              </a:ext>
            </a:extLst>
          </p:cNvPr>
          <p:cNvSpPr/>
          <p:nvPr/>
        </p:nvSpPr>
        <p:spPr>
          <a:xfrm>
            <a:off x="5589945" y="4194659"/>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5" name="TextBox 54">
            <a:extLst>
              <a:ext uri="{FF2B5EF4-FFF2-40B4-BE49-F238E27FC236}">
                <a16:creationId xmlns:a16="http://schemas.microsoft.com/office/drawing/2014/main" id="{3076B2E7-3444-4B04-90C9-EB2559D55F16}"/>
              </a:ext>
            </a:extLst>
          </p:cNvPr>
          <p:cNvSpPr txBox="1"/>
          <p:nvPr/>
        </p:nvSpPr>
        <p:spPr>
          <a:xfrm>
            <a:off x="5589945" y="4699836"/>
            <a:ext cx="247219" cy="369332"/>
          </a:xfrm>
          <a:prstGeom prst="rect">
            <a:avLst/>
          </a:prstGeom>
          <a:noFill/>
        </p:spPr>
        <p:txBody>
          <a:bodyPr wrap="square" rtlCol="0">
            <a:spAutoFit/>
          </a:bodyPr>
          <a:lstStyle/>
          <a:p>
            <a:r>
              <a:rPr lang="en-US" altLang="ko-KR" b="1" dirty="0"/>
              <a:t>B</a:t>
            </a:r>
            <a:endParaRPr lang="ko-KR" altLang="en-US" b="1" dirty="0"/>
          </a:p>
        </p:txBody>
      </p:sp>
      <p:sp>
        <p:nvSpPr>
          <p:cNvPr id="13" name="타원 12">
            <a:extLst>
              <a:ext uri="{FF2B5EF4-FFF2-40B4-BE49-F238E27FC236}">
                <a16:creationId xmlns:a16="http://schemas.microsoft.com/office/drawing/2014/main" id="{9BEAC56A-9E21-450E-B0FE-D0211AC70818}"/>
              </a:ext>
            </a:extLst>
          </p:cNvPr>
          <p:cNvSpPr/>
          <p:nvPr/>
        </p:nvSpPr>
        <p:spPr>
          <a:xfrm>
            <a:off x="6530779" y="4194659"/>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4" name="TextBox 13">
            <a:extLst>
              <a:ext uri="{FF2B5EF4-FFF2-40B4-BE49-F238E27FC236}">
                <a16:creationId xmlns:a16="http://schemas.microsoft.com/office/drawing/2014/main" id="{DAB55634-170E-48A1-A836-2F7DEDB06B8B}"/>
              </a:ext>
            </a:extLst>
          </p:cNvPr>
          <p:cNvSpPr txBox="1"/>
          <p:nvPr/>
        </p:nvSpPr>
        <p:spPr>
          <a:xfrm>
            <a:off x="6530778" y="4699836"/>
            <a:ext cx="247219" cy="369332"/>
          </a:xfrm>
          <a:prstGeom prst="rect">
            <a:avLst/>
          </a:prstGeom>
          <a:noFill/>
        </p:spPr>
        <p:txBody>
          <a:bodyPr wrap="square" rtlCol="0">
            <a:spAutoFit/>
          </a:bodyPr>
          <a:lstStyle/>
          <a:p>
            <a:r>
              <a:rPr lang="en-US" altLang="ko-KR" b="1" dirty="0"/>
              <a:t>A</a:t>
            </a:r>
            <a:endParaRPr lang="ko-KR" altLang="en-US" b="1" dirty="0"/>
          </a:p>
        </p:txBody>
      </p:sp>
      <p:sp>
        <p:nvSpPr>
          <p:cNvPr id="15" name="생각 풍선: 구름 모양 14">
            <a:extLst>
              <a:ext uri="{FF2B5EF4-FFF2-40B4-BE49-F238E27FC236}">
                <a16:creationId xmlns:a16="http://schemas.microsoft.com/office/drawing/2014/main" id="{8A52EEF2-1110-4972-B447-0E06F768BB82}"/>
              </a:ext>
            </a:extLst>
          </p:cNvPr>
          <p:cNvSpPr/>
          <p:nvPr/>
        </p:nvSpPr>
        <p:spPr>
          <a:xfrm>
            <a:off x="1538116" y="3932709"/>
            <a:ext cx="2586790" cy="1650091"/>
          </a:xfrm>
          <a:prstGeom prst="cloudCallout">
            <a:avLst>
              <a:gd name="adj1" fmla="val 99632"/>
              <a:gd name="adj2" fmla="val -20584"/>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a:solidFill>
                  <a:schemeClr val="tx1"/>
                </a:solidFill>
              </a:rPr>
              <a:t>My Parent: </a:t>
            </a:r>
            <a:r>
              <a:rPr lang="en-US" altLang="ko-KR" b="1" dirty="0">
                <a:solidFill>
                  <a:schemeClr val="tx1"/>
                </a:solidFill>
              </a:rPr>
              <a:t>A</a:t>
            </a:r>
            <a:endParaRPr lang="ko-KR" altLang="en-US" b="1" dirty="0">
              <a:solidFill>
                <a:schemeClr val="tx1"/>
              </a:solidFill>
            </a:endParaRPr>
          </a:p>
        </p:txBody>
      </p:sp>
      <p:sp>
        <p:nvSpPr>
          <p:cNvPr id="17" name="생각 풍선: 구름 모양 16">
            <a:extLst>
              <a:ext uri="{FF2B5EF4-FFF2-40B4-BE49-F238E27FC236}">
                <a16:creationId xmlns:a16="http://schemas.microsoft.com/office/drawing/2014/main" id="{BB387F80-BC66-400B-9626-D75941F38FB1}"/>
              </a:ext>
            </a:extLst>
          </p:cNvPr>
          <p:cNvSpPr/>
          <p:nvPr/>
        </p:nvSpPr>
        <p:spPr>
          <a:xfrm>
            <a:off x="7967388" y="3107663"/>
            <a:ext cx="2586790" cy="1650091"/>
          </a:xfrm>
          <a:prstGeom prst="cloudCallout">
            <a:avLst>
              <a:gd name="adj1" fmla="val -87345"/>
              <a:gd name="adj2" fmla="val 23894"/>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a:solidFill>
                  <a:schemeClr val="tx1"/>
                </a:solidFill>
              </a:rPr>
              <a:t>My Parent: </a:t>
            </a:r>
            <a:r>
              <a:rPr lang="en-US" altLang="ko-KR" b="1" dirty="0">
                <a:solidFill>
                  <a:schemeClr val="tx1"/>
                </a:solidFill>
              </a:rPr>
              <a:t>B</a:t>
            </a:r>
            <a:endParaRPr lang="ko-KR" altLang="en-US" b="1" dirty="0">
              <a:solidFill>
                <a:schemeClr val="tx1"/>
              </a:solidFill>
            </a:endParaRPr>
          </a:p>
        </p:txBody>
      </p:sp>
    </p:spTree>
    <p:extLst>
      <p:ext uri="{BB962C8B-B14F-4D97-AF65-F5344CB8AC3E}">
        <p14:creationId xmlns:p14="http://schemas.microsoft.com/office/powerpoint/2010/main" val="175105099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348344" y="260364"/>
            <a:ext cx="9818006" cy="720000"/>
          </a:xfrm>
        </p:spPr>
        <p:txBody>
          <a:bodyPr>
            <a:noAutofit/>
          </a:bodyPr>
          <a:lstStyle/>
          <a:p>
            <a:r>
              <a:rPr lang="en-US" altLang="ko-KR" sz="4400" dirty="0" err="1">
                <a:solidFill>
                  <a:prstClr val="black"/>
                </a:solidFill>
              </a:rPr>
              <a:t>TinyOS</a:t>
            </a:r>
            <a:endParaRPr lang="ko-KR" altLang="en-US" sz="3200" dirty="0"/>
          </a:p>
        </p:txBody>
      </p:sp>
      <p:sp>
        <p:nvSpPr>
          <p:cNvPr id="3" name="내용 개체 틀 2"/>
          <p:cNvSpPr>
            <a:spLocks noGrp="1"/>
          </p:cNvSpPr>
          <p:nvPr>
            <p:ph idx="1"/>
          </p:nvPr>
        </p:nvSpPr>
        <p:spPr>
          <a:xfrm>
            <a:off x="255806" y="1275200"/>
            <a:ext cx="11514853" cy="5206281"/>
          </a:xfrm>
        </p:spPr>
        <p:txBody>
          <a:bodyPr>
            <a:normAutofit/>
          </a:bodyPr>
          <a:lstStyle/>
          <a:p>
            <a:r>
              <a:rPr lang="en-US" altLang="ko-KR" u="sng" dirty="0"/>
              <a:t>Attacks</a:t>
            </a:r>
          </a:p>
          <a:p>
            <a:r>
              <a:rPr lang="en-US" altLang="ko-KR" dirty="0"/>
              <a:t>4) Routing Loop Attack</a:t>
            </a:r>
          </a:p>
          <a:p>
            <a:pPr lvl="1"/>
            <a:r>
              <a:rPr lang="en-US" altLang="ko-KR" dirty="0"/>
              <a:t>Because nodes will send every packet to its parent, messages sent to either A or B will be </a:t>
            </a:r>
            <a:r>
              <a:rPr lang="en-US" altLang="ko-KR" u="sng" dirty="0"/>
              <a:t>forever forwarded in a loop between them</a:t>
            </a:r>
          </a:p>
        </p:txBody>
      </p:sp>
      <p:sp>
        <p:nvSpPr>
          <p:cNvPr id="4" name="날짜 개체 틀 3"/>
          <p:cNvSpPr>
            <a:spLocks noGrp="1"/>
          </p:cNvSpPr>
          <p:nvPr>
            <p:ph type="dt" sz="half" idx="10"/>
          </p:nvPr>
        </p:nvSpPr>
        <p:spPr/>
        <p:txBody>
          <a:bodyPr/>
          <a:lstStyle/>
          <a:p>
            <a:fld id="{89CCCAEA-CCB0-4848-9971-CD72AA5B9D6E}" type="datetime1">
              <a:rPr lang="ko-KR" altLang="en-US" smtClean="0"/>
              <a:pPr/>
              <a:t>2020-11-17</a:t>
            </a:fld>
            <a:endParaRPr lang="ko-KR" altLang="en-US" dirty="0"/>
          </a:p>
        </p:txBody>
      </p:sp>
      <p:sp>
        <p:nvSpPr>
          <p:cNvPr id="5" name="슬라이드 번호 개체 틀 4"/>
          <p:cNvSpPr>
            <a:spLocks noGrp="1"/>
          </p:cNvSpPr>
          <p:nvPr>
            <p:ph type="sldNum" sz="quarter" idx="12"/>
          </p:nvPr>
        </p:nvSpPr>
        <p:spPr/>
        <p:txBody>
          <a:bodyPr/>
          <a:lstStyle/>
          <a:p>
            <a:fld id="{AD68BFA4-A7DE-4C49-BCEC-B3A47435A975}" type="slidenum">
              <a:rPr lang="ko-KR" altLang="en-US" smtClean="0"/>
              <a:t>44</a:t>
            </a:fld>
            <a:endParaRPr lang="ko-KR" altLang="en-US"/>
          </a:p>
        </p:txBody>
      </p:sp>
      <p:pic>
        <p:nvPicPr>
          <p:cNvPr id="36" name="그래픽 35" descr="단색 채우기가 있는 악마 얼굴">
            <a:extLst>
              <a:ext uri="{FF2B5EF4-FFF2-40B4-BE49-F238E27FC236}">
                <a16:creationId xmlns:a16="http://schemas.microsoft.com/office/drawing/2014/main" id="{5CC7AE66-6397-4722-97BF-2CA309B08E3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36427" y="3316011"/>
            <a:ext cx="497326" cy="497326"/>
          </a:xfrm>
          <a:prstGeom prst="rect">
            <a:avLst/>
          </a:prstGeom>
        </p:spPr>
      </p:pic>
      <p:sp>
        <p:nvSpPr>
          <p:cNvPr id="50" name="타원 49">
            <a:extLst>
              <a:ext uri="{FF2B5EF4-FFF2-40B4-BE49-F238E27FC236}">
                <a16:creationId xmlns:a16="http://schemas.microsoft.com/office/drawing/2014/main" id="{7AD78328-3E73-465E-AEE3-D04B47469F23}"/>
              </a:ext>
            </a:extLst>
          </p:cNvPr>
          <p:cNvSpPr/>
          <p:nvPr/>
        </p:nvSpPr>
        <p:spPr>
          <a:xfrm>
            <a:off x="5589945" y="4194659"/>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5" name="TextBox 54">
            <a:extLst>
              <a:ext uri="{FF2B5EF4-FFF2-40B4-BE49-F238E27FC236}">
                <a16:creationId xmlns:a16="http://schemas.microsoft.com/office/drawing/2014/main" id="{3076B2E7-3444-4B04-90C9-EB2559D55F16}"/>
              </a:ext>
            </a:extLst>
          </p:cNvPr>
          <p:cNvSpPr txBox="1"/>
          <p:nvPr/>
        </p:nvSpPr>
        <p:spPr>
          <a:xfrm>
            <a:off x="5589945" y="4699836"/>
            <a:ext cx="247219" cy="369332"/>
          </a:xfrm>
          <a:prstGeom prst="rect">
            <a:avLst/>
          </a:prstGeom>
          <a:noFill/>
        </p:spPr>
        <p:txBody>
          <a:bodyPr wrap="square" rtlCol="0">
            <a:spAutoFit/>
          </a:bodyPr>
          <a:lstStyle/>
          <a:p>
            <a:r>
              <a:rPr lang="en-US" altLang="ko-KR" b="1" dirty="0"/>
              <a:t>B</a:t>
            </a:r>
            <a:endParaRPr lang="ko-KR" altLang="en-US" b="1" dirty="0"/>
          </a:p>
        </p:txBody>
      </p:sp>
      <p:sp>
        <p:nvSpPr>
          <p:cNvPr id="13" name="타원 12">
            <a:extLst>
              <a:ext uri="{FF2B5EF4-FFF2-40B4-BE49-F238E27FC236}">
                <a16:creationId xmlns:a16="http://schemas.microsoft.com/office/drawing/2014/main" id="{9BEAC56A-9E21-450E-B0FE-D0211AC70818}"/>
              </a:ext>
            </a:extLst>
          </p:cNvPr>
          <p:cNvSpPr/>
          <p:nvPr/>
        </p:nvSpPr>
        <p:spPr>
          <a:xfrm>
            <a:off x="6530779" y="4194659"/>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4" name="TextBox 13">
            <a:extLst>
              <a:ext uri="{FF2B5EF4-FFF2-40B4-BE49-F238E27FC236}">
                <a16:creationId xmlns:a16="http://schemas.microsoft.com/office/drawing/2014/main" id="{DAB55634-170E-48A1-A836-2F7DEDB06B8B}"/>
              </a:ext>
            </a:extLst>
          </p:cNvPr>
          <p:cNvSpPr txBox="1"/>
          <p:nvPr/>
        </p:nvSpPr>
        <p:spPr>
          <a:xfrm>
            <a:off x="6530778" y="4699836"/>
            <a:ext cx="247219" cy="369332"/>
          </a:xfrm>
          <a:prstGeom prst="rect">
            <a:avLst/>
          </a:prstGeom>
          <a:noFill/>
        </p:spPr>
        <p:txBody>
          <a:bodyPr wrap="square" rtlCol="0">
            <a:spAutoFit/>
          </a:bodyPr>
          <a:lstStyle/>
          <a:p>
            <a:r>
              <a:rPr lang="en-US" altLang="ko-KR" b="1" dirty="0"/>
              <a:t>A</a:t>
            </a:r>
            <a:endParaRPr lang="ko-KR" altLang="en-US" b="1" dirty="0"/>
          </a:p>
        </p:txBody>
      </p:sp>
      <p:sp>
        <p:nvSpPr>
          <p:cNvPr id="15" name="생각 풍선: 구름 모양 14">
            <a:extLst>
              <a:ext uri="{FF2B5EF4-FFF2-40B4-BE49-F238E27FC236}">
                <a16:creationId xmlns:a16="http://schemas.microsoft.com/office/drawing/2014/main" id="{8A52EEF2-1110-4972-B447-0E06F768BB82}"/>
              </a:ext>
            </a:extLst>
          </p:cNvPr>
          <p:cNvSpPr/>
          <p:nvPr/>
        </p:nvSpPr>
        <p:spPr>
          <a:xfrm>
            <a:off x="1538116" y="3932709"/>
            <a:ext cx="2586790" cy="1650091"/>
          </a:xfrm>
          <a:prstGeom prst="cloudCallout">
            <a:avLst>
              <a:gd name="adj1" fmla="val 99632"/>
              <a:gd name="adj2" fmla="val -20584"/>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a:solidFill>
                  <a:schemeClr val="tx1"/>
                </a:solidFill>
              </a:rPr>
              <a:t>My Parent: </a:t>
            </a:r>
            <a:r>
              <a:rPr lang="en-US" altLang="ko-KR" b="1" dirty="0">
                <a:solidFill>
                  <a:schemeClr val="tx1"/>
                </a:solidFill>
              </a:rPr>
              <a:t>A</a:t>
            </a:r>
            <a:endParaRPr lang="ko-KR" altLang="en-US" b="1" dirty="0">
              <a:solidFill>
                <a:schemeClr val="tx1"/>
              </a:solidFill>
            </a:endParaRPr>
          </a:p>
        </p:txBody>
      </p:sp>
      <p:sp>
        <p:nvSpPr>
          <p:cNvPr id="17" name="생각 풍선: 구름 모양 16">
            <a:extLst>
              <a:ext uri="{FF2B5EF4-FFF2-40B4-BE49-F238E27FC236}">
                <a16:creationId xmlns:a16="http://schemas.microsoft.com/office/drawing/2014/main" id="{BB387F80-BC66-400B-9626-D75941F38FB1}"/>
              </a:ext>
            </a:extLst>
          </p:cNvPr>
          <p:cNvSpPr/>
          <p:nvPr/>
        </p:nvSpPr>
        <p:spPr>
          <a:xfrm>
            <a:off x="7967388" y="3107663"/>
            <a:ext cx="2586790" cy="1650091"/>
          </a:xfrm>
          <a:prstGeom prst="cloudCallout">
            <a:avLst>
              <a:gd name="adj1" fmla="val -87345"/>
              <a:gd name="adj2" fmla="val 23894"/>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a:solidFill>
                  <a:schemeClr val="tx1"/>
                </a:solidFill>
              </a:rPr>
              <a:t>My Parent: </a:t>
            </a:r>
            <a:r>
              <a:rPr lang="en-US" altLang="ko-KR" b="1" dirty="0">
                <a:solidFill>
                  <a:schemeClr val="tx1"/>
                </a:solidFill>
              </a:rPr>
              <a:t>B</a:t>
            </a:r>
            <a:endParaRPr lang="ko-KR" altLang="en-US" b="1" dirty="0">
              <a:solidFill>
                <a:schemeClr val="tx1"/>
              </a:solidFill>
            </a:endParaRPr>
          </a:p>
        </p:txBody>
      </p:sp>
      <p:cxnSp>
        <p:nvCxnSpPr>
          <p:cNvPr id="7" name="직선 화살표 연결선 6">
            <a:extLst>
              <a:ext uri="{FF2B5EF4-FFF2-40B4-BE49-F238E27FC236}">
                <a16:creationId xmlns:a16="http://schemas.microsoft.com/office/drawing/2014/main" id="{793DD051-039F-415E-8D3C-6C9C4F4CD58C}"/>
              </a:ext>
            </a:extLst>
          </p:cNvPr>
          <p:cNvCxnSpPr/>
          <p:nvPr/>
        </p:nvCxnSpPr>
        <p:spPr>
          <a:xfrm>
            <a:off x="5837164" y="4194659"/>
            <a:ext cx="693614"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직선 화살표 연결선 15">
            <a:extLst>
              <a:ext uri="{FF2B5EF4-FFF2-40B4-BE49-F238E27FC236}">
                <a16:creationId xmlns:a16="http://schemas.microsoft.com/office/drawing/2014/main" id="{A74BCCA0-174F-4013-B642-4C51B18F1EB2}"/>
              </a:ext>
            </a:extLst>
          </p:cNvPr>
          <p:cNvCxnSpPr/>
          <p:nvPr/>
        </p:nvCxnSpPr>
        <p:spPr>
          <a:xfrm>
            <a:off x="5837164" y="4442638"/>
            <a:ext cx="693614" cy="0"/>
          </a:xfrm>
          <a:prstGeom prst="straightConnector1">
            <a:avLst/>
          </a:prstGeom>
          <a:ln w="381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5228998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348344" y="260364"/>
            <a:ext cx="9818006" cy="720000"/>
          </a:xfrm>
        </p:spPr>
        <p:txBody>
          <a:bodyPr>
            <a:noAutofit/>
          </a:bodyPr>
          <a:lstStyle/>
          <a:p>
            <a:r>
              <a:rPr lang="en-US" altLang="ko-KR" sz="4400" dirty="0"/>
              <a:t>Directed Diffusion</a:t>
            </a:r>
            <a:endParaRPr lang="ko-KR" altLang="en-US" sz="4400" dirty="0"/>
          </a:p>
        </p:txBody>
      </p:sp>
      <p:sp>
        <p:nvSpPr>
          <p:cNvPr id="3" name="내용 개체 틀 2"/>
          <p:cNvSpPr>
            <a:spLocks noGrp="1"/>
          </p:cNvSpPr>
          <p:nvPr>
            <p:ph idx="1"/>
          </p:nvPr>
        </p:nvSpPr>
        <p:spPr>
          <a:xfrm>
            <a:off x="255806" y="1275200"/>
            <a:ext cx="11514853" cy="5206281"/>
          </a:xfrm>
        </p:spPr>
        <p:txBody>
          <a:bodyPr>
            <a:normAutofit/>
          </a:bodyPr>
          <a:lstStyle/>
          <a:p>
            <a:r>
              <a:rPr lang="en-US" altLang="ko-KR" b="1" dirty="0"/>
              <a:t>Directed Diffusion</a:t>
            </a:r>
          </a:p>
          <a:p>
            <a:pPr lvl="1">
              <a:buFont typeface="Wingdings" panose="05000000000000000000" pitchFamily="2" charset="2"/>
              <a:buChar char="Ø"/>
            </a:pPr>
            <a:r>
              <a:rPr lang="en-US" altLang="ko-KR" u="sng" dirty="0"/>
              <a:t>Data-centric communication paradigm</a:t>
            </a:r>
          </a:p>
          <a:p>
            <a:pPr lvl="1">
              <a:buFont typeface="Wingdings" panose="05000000000000000000" pitchFamily="2" charset="2"/>
              <a:buChar char="Ø"/>
            </a:pPr>
            <a:r>
              <a:rPr lang="en-US" altLang="ko-KR" dirty="0"/>
              <a:t>Draw information out of sensor network</a:t>
            </a:r>
          </a:p>
          <a:p>
            <a:r>
              <a:rPr lang="en-US" altLang="ko-KR" dirty="0"/>
              <a:t>Base Station Floods “Interest” for data</a:t>
            </a:r>
          </a:p>
          <a:p>
            <a:pPr lvl="1">
              <a:buFont typeface="Wingdings" panose="05000000000000000000" pitchFamily="2" charset="2"/>
              <a:buChar char="Ø"/>
            </a:pPr>
            <a:r>
              <a:rPr lang="en-US" altLang="ko-KR" dirty="0"/>
              <a:t>Set up gradients</a:t>
            </a:r>
          </a:p>
          <a:p>
            <a:pPr lvl="1">
              <a:buFont typeface="Wingdings" panose="05000000000000000000" pitchFamily="2" charset="2"/>
              <a:buChar char="Ø"/>
            </a:pPr>
            <a:r>
              <a:rPr lang="en-US" altLang="ko-KR" dirty="0"/>
              <a:t>Nodes satisfy the interest disseminate information in reverse path</a:t>
            </a:r>
          </a:p>
          <a:p>
            <a:pPr lvl="1">
              <a:buFont typeface="Wingdings" panose="05000000000000000000" pitchFamily="2" charset="2"/>
              <a:buChar char="Ø"/>
            </a:pPr>
            <a:endParaRPr lang="en-US" altLang="ko-KR" dirty="0"/>
          </a:p>
        </p:txBody>
      </p:sp>
      <p:sp>
        <p:nvSpPr>
          <p:cNvPr id="4" name="날짜 개체 틀 3"/>
          <p:cNvSpPr>
            <a:spLocks noGrp="1"/>
          </p:cNvSpPr>
          <p:nvPr>
            <p:ph type="dt" sz="half" idx="10"/>
          </p:nvPr>
        </p:nvSpPr>
        <p:spPr/>
        <p:txBody>
          <a:bodyPr/>
          <a:lstStyle/>
          <a:p>
            <a:fld id="{89CCCAEA-CCB0-4848-9971-CD72AA5B9D6E}" type="datetime1">
              <a:rPr lang="ko-KR" altLang="en-US" smtClean="0"/>
              <a:pPr/>
              <a:t>2020-11-17</a:t>
            </a:fld>
            <a:endParaRPr lang="ko-KR" altLang="en-US" dirty="0"/>
          </a:p>
        </p:txBody>
      </p:sp>
      <p:sp>
        <p:nvSpPr>
          <p:cNvPr id="5" name="슬라이드 번호 개체 틀 4"/>
          <p:cNvSpPr>
            <a:spLocks noGrp="1"/>
          </p:cNvSpPr>
          <p:nvPr>
            <p:ph type="sldNum" sz="quarter" idx="12"/>
          </p:nvPr>
        </p:nvSpPr>
        <p:spPr/>
        <p:txBody>
          <a:bodyPr/>
          <a:lstStyle/>
          <a:p>
            <a:fld id="{AD68BFA4-A7DE-4C49-BCEC-B3A47435A975}" type="slidenum">
              <a:rPr lang="ko-KR" altLang="en-US" smtClean="0"/>
              <a:t>45</a:t>
            </a:fld>
            <a:endParaRPr lang="ko-KR" altLang="en-US"/>
          </a:p>
        </p:txBody>
      </p:sp>
      <p:pic>
        <p:nvPicPr>
          <p:cNvPr id="6" name="그림 5">
            <a:extLst>
              <a:ext uri="{FF2B5EF4-FFF2-40B4-BE49-F238E27FC236}">
                <a16:creationId xmlns:a16="http://schemas.microsoft.com/office/drawing/2014/main" id="{DF2C26DE-0C3A-4BAF-A611-591F221B1524}"/>
              </a:ext>
            </a:extLst>
          </p:cNvPr>
          <p:cNvPicPr>
            <a:picLocks noChangeAspect="1"/>
          </p:cNvPicPr>
          <p:nvPr/>
        </p:nvPicPr>
        <p:blipFill>
          <a:blip r:embed="rId2"/>
          <a:stretch>
            <a:fillRect/>
          </a:stretch>
        </p:blipFill>
        <p:spPr>
          <a:xfrm>
            <a:off x="1932559" y="4002651"/>
            <a:ext cx="7817392" cy="2536261"/>
          </a:xfrm>
          <a:prstGeom prst="rect">
            <a:avLst/>
          </a:prstGeom>
        </p:spPr>
      </p:pic>
    </p:spTree>
    <p:extLst>
      <p:ext uri="{BB962C8B-B14F-4D97-AF65-F5344CB8AC3E}">
        <p14:creationId xmlns:p14="http://schemas.microsoft.com/office/powerpoint/2010/main" val="398868368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348344" y="260364"/>
            <a:ext cx="9818006" cy="720000"/>
          </a:xfrm>
        </p:spPr>
        <p:txBody>
          <a:bodyPr>
            <a:noAutofit/>
          </a:bodyPr>
          <a:lstStyle/>
          <a:p>
            <a:r>
              <a:rPr lang="en-US" altLang="ko-KR" sz="4400" dirty="0"/>
              <a:t>Directed Diffusion</a:t>
            </a:r>
            <a:endParaRPr lang="ko-KR" altLang="en-US" sz="4400" dirty="0"/>
          </a:p>
        </p:txBody>
      </p:sp>
      <p:sp>
        <p:nvSpPr>
          <p:cNvPr id="3" name="내용 개체 틀 2"/>
          <p:cNvSpPr>
            <a:spLocks noGrp="1"/>
          </p:cNvSpPr>
          <p:nvPr>
            <p:ph idx="1"/>
          </p:nvPr>
        </p:nvSpPr>
        <p:spPr>
          <a:xfrm>
            <a:off x="255806" y="1275200"/>
            <a:ext cx="11514853" cy="5206281"/>
          </a:xfrm>
        </p:spPr>
        <p:txBody>
          <a:bodyPr>
            <a:normAutofit/>
          </a:bodyPr>
          <a:lstStyle/>
          <a:p>
            <a:r>
              <a:rPr lang="en-US" altLang="ko-KR" dirty="0"/>
              <a:t>Reinforcement</a:t>
            </a:r>
          </a:p>
          <a:p>
            <a:pPr lvl="1">
              <a:buFont typeface="Wingdings" panose="05000000000000000000" pitchFamily="2" charset="2"/>
              <a:buChar char="Ø"/>
            </a:pPr>
            <a:r>
              <a:rPr lang="en-US" altLang="ko-KR" dirty="0"/>
              <a:t>Request at higher frequency to the neighbor sending events</a:t>
            </a:r>
          </a:p>
          <a:p>
            <a:pPr lvl="1">
              <a:buFont typeface="Wingdings" panose="05000000000000000000" pitchFamily="2" charset="2"/>
              <a:buChar char="Ø"/>
            </a:pPr>
            <a:r>
              <a:rPr lang="en-US" altLang="ko-KR" dirty="0"/>
              <a:t>Negative reinforcement also possible</a:t>
            </a:r>
          </a:p>
          <a:p>
            <a:pPr lvl="1">
              <a:buFont typeface="Wingdings" panose="05000000000000000000" pitchFamily="2" charset="2"/>
              <a:buChar char="Ø"/>
            </a:pPr>
            <a:endParaRPr lang="en-US" altLang="ko-KR" dirty="0"/>
          </a:p>
        </p:txBody>
      </p:sp>
      <p:sp>
        <p:nvSpPr>
          <p:cNvPr id="4" name="날짜 개체 틀 3"/>
          <p:cNvSpPr>
            <a:spLocks noGrp="1"/>
          </p:cNvSpPr>
          <p:nvPr>
            <p:ph type="dt" sz="half" idx="10"/>
          </p:nvPr>
        </p:nvSpPr>
        <p:spPr/>
        <p:txBody>
          <a:bodyPr/>
          <a:lstStyle/>
          <a:p>
            <a:fld id="{89CCCAEA-CCB0-4848-9971-CD72AA5B9D6E}" type="datetime1">
              <a:rPr lang="ko-KR" altLang="en-US" smtClean="0"/>
              <a:pPr/>
              <a:t>2020-11-17</a:t>
            </a:fld>
            <a:endParaRPr lang="ko-KR" altLang="en-US" dirty="0"/>
          </a:p>
        </p:txBody>
      </p:sp>
      <p:sp>
        <p:nvSpPr>
          <p:cNvPr id="5" name="슬라이드 번호 개체 틀 4"/>
          <p:cNvSpPr>
            <a:spLocks noGrp="1"/>
          </p:cNvSpPr>
          <p:nvPr>
            <p:ph type="sldNum" sz="quarter" idx="12"/>
          </p:nvPr>
        </p:nvSpPr>
        <p:spPr/>
        <p:txBody>
          <a:bodyPr/>
          <a:lstStyle/>
          <a:p>
            <a:fld id="{AD68BFA4-A7DE-4C49-BCEC-B3A47435A975}" type="slidenum">
              <a:rPr lang="ko-KR" altLang="en-US" smtClean="0"/>
              <a:t>46</a:t>
            </a:fld>
            <a:endParaRPr lang="ko-KR" altLang="en-US"/>
          </a:p>
        </p:txBody>
      </p:sp>
      <p:pic>
        <p:nvPicPr>
          <p:cNvPr id="6" name="그림 5">
            <a:extLst>
              <a:ext uri="{FF2B5EF4-FFF2-40B4-BE49-F238E27FC236}">
                <a16:creationId xmlns:a16="http://schemas.microsoft.com/office/drawing/2014/main" id="{DF2C26DE-0C3A-4BAF-A611-591F221B1524}"/>
              </a:ext>
            </a:extLst>
          </p:cNvPr>
          <p:cNvPicPr>
            <a:picLocks noChangeAspect="1"/>
          </p:cNvPicPr>
          <p:nvPr/>
        </p:nvPicPr>
        <p:blipFill>
          <a:blip r:embed="rId2"/>
          <a:stretch>
            <a:fillRect/>
          </a:stretch>
        </p:blipFill>
        <p:spPr>
          <a:xfrm>
            <a:off x="1932559" y="4002651"/>
            <a:ext cx="7817392" cy="2536261"/>
          </a:xfrm>
          <a:prstGeom prst="rect">
            <a:avLst/>
          </a:prstGeom>
        </p:spPr>
      </p:pic>
    </p:spTree>
    <p:extLst>
      <p:ext uri="{BB962C8B-B14F-4D97-AF65-F5344CB8AC3E}">
        <p14:creationId xmlns:p14="http://schemas.microsoft.com/office/powerpoint/2010/main" val="119649397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348344" y="260364"/>
            <a:ext cx="9818006" cy="720000"/>
          </a:xfrm>
        </p:spPr>
        <p:txBody>
          <a:bodyPr>
            <a:noAutofit/>
          </a:bodyPr>
          <a:lstStyle/>
          <a:p>
            <a:r>
              <a:rPr lang="en-US" altLang="ko-KR" sz="4400" dirty="0"/>
              <a:t>Directed Diffusion</a:t>
            </a:r>
            <a:endParaRPr lang="ko-KR" altLang="en-US" sz="4400" dirty="0"/>
          </a:p>
        </p:txBody>
      </p:sp>
      <p:sp>
        <p:nvSpPr>
          <p:cNvPr id="3" name="내용 개체 틀 2"/>
          <p:cNvSpPr>
            <a:spLocks noGrp="1"/>
          </p:cNvSpPr>
          <p:nvPr>
            <p:ph idx="1"/>
          </p:nvPr>
        </p:nvSpPr>
        <p:spPr>
          <a:xfrm>
            <a:off x="255806" y="1275200"/>
            <a:ext cx="11514853" cy="5206281"/>
          </a:xfrm>
        </p:spPr>
        <p:txBody>
          <a:bodyPr>
            <a:normAutofit/>
          </a:bodyPr>
          <a:lstStyle/>
          <a:p>
            <a:r>
              <a:rPr lang="en-US" altLang="ko-KR" dirty="0"/>
              <a:t>Attacks</a:t>
            </a:r>
          </a:p>
          <a:p>
            <a:pPr lvl="1"/>
            <a:r>
              <a:rPr lang="en-US" altLang="ko-KR" dirty="0"/>
              <a:t>1) Suppression</a:t>
            </a:r>
          </a:p>
          <a:p>
            <a:pPr lvl="2">
              <a:buFont typeface="Wingdings" panose="05000000000000000000" pitchFamily="2" charset="2"/>
              <a:buChar char="Ø"/>
            </a:pPr>
            <a:r>
              <a:rPr lang="en-US" altLang="ko-KR" dirty="0"/>
              <a:t>By spoofing negative reinforcement to the nodes</a:t>
            </a:r>
          </a:p>
        </p:txBody>
      </p:sp>
      <p:sp>
        <p:nvSpPr>
          <p:cNvPr id="4" name="날짜 개체 틀 3"/>
          <p:cNvSpPr>
            <a:spLocks noGrp="1"/>
          </p:cNvSpPr>
          <p:nvPr>
            <p:ph type="dt" sz="half" idx="10"/>
          </p:nvPr>
        </p:nvSpPr>
        <p:spPr/>
        <p:txBody>
          <a:bodyPr/>
          <a:lstStyle/>
          <a:p>
            <a:fld id="{89CCCAEA-CCB0-4848-9971-CD72AA5B9D6E}" type="datetime1">
              <a:rPr lang="ko-KR" altLang="en-US" smtClean="0"/>
              <a:pPr/>
              <a:t>2020-11-17</a:t>
            </a:fld>
            <a:endParaRPr lang="ko-KR" altLang="en-US" dirty="0"/>
          </a:p>
        </p:txBody>
      </p:sp>
      <p:sp>
        <p:nvSpPr>
          <p:cNvPr id="5" name="슬라이드 번호 개체 틀 4"/>
          <p:cNvSpPr>
            <a:spLocks noGrp="1"/>
          </p:cNvSpPr>
          <p:nvPr>
            <p:ph type="sldNum" sz="quarter" idx="12"/>
          </p:nvPr>
        </p:nvSpPr>
        <p:spPr/>
        <p:txBody>
          <a:bodyPr/>
          <a:lstStyle/>
          <a:p>
            <a:fld id="{AD68BFA4-A7DE-4C49-BCEC-B3A47435A975}" type="slidenum">
              <a:rPr lang="ko-KR" altLang="en-US" smtClean="0"/>
              <a:t>47</a:t>
            </a:fld>
            <a:endParaRPr lang="ko-KR" altLang="en-US"/>
          </a:p>
        </p:txBody>
      </p:sp>
    </p:spTree>
    <p:extLst>
      <p:ext uri="{BB962C8B-B14F-4D97-AF65-F5344CB8AC3E}">
        <p14:creationId xmlns:p14="http://schemas.microsoft.com/office/powerpoint/2010/main" val="278543459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348344" y="260364"/>
            <a:ext cx="9818006" cy="720000"/>
          </a:xfrm>
        </p:spPr>
        <p:txBody>
          <a:bodyPr>
            <a:noAutofit/>
          </a:bodyPr>
          <a:lstStyle/>
          <a:p>
            <a:r>
              <a:rPr lang="en-US" altLang="ko-KR" sz="4400" dirty="0"/>
              <a:t>Directed Diffusion</a:t>
            </a:r>
            <a:endParaRPr lang="ko-KR" altLang="en-US" sz="4400" dirty="0"/>
          </a:p>
        </p:txBody>
      </p:sp>
      <p:sp>
        <p:nvSpPr>
          <p:cNvPr id="3" name="내용 개체 틀 2"/>
          <p:cNvSpPr>
            <a:spLocks noGrp="1"/>
          </p:cNvSpPr>
          <p:nvPr>
            <p:ph idx="1"/>
          </p:nvPr>
        </p:nvSpPr>
        <p:spPr>
          <a:xfrm>
            <a:off x="255806" y="1275200"/>
            <a:ext cx="11514853" cy="5206281"/>
          </a:xfrm>
        </p:spPr>
        <p:txBody>
          <a:bodyPr>
            <a:normAutofit/>
          </a:bodyPr>
          <a:lstStyle/>
          <a:p>
            <a:r>
              <a:rPr lang="en-US" altLang="ko-KR" dirty="0"/>
              <a:t>Attacks</a:t>
            </a:r>
          </a:p>
          <a:p>
            <a:pPr lvl="1"/>
            <a:r>
              <a:rPr lang="en-US" altLang="ko-KR" dirty="0"/>
              <a:t>2) Cloning</a:t>
            </a:r>
          </a:p>
          <a:p>
            <a:pPr lvl="2">
              <a:buFont typeface="Wingdings" panose="05000000000000000000" pitchFamily="2" charset="2"/>
              <a:buChar char="Ø"/>
            </a:pPr>
            <a:r>
              <a:rPr lang="en-US" altLang="ko-KR" dirty="0"/>
              <a:t>Cloning a flow enables eavesdropping</a:t>
            </a:r>
          </a:p>
          <a:p>
            <a:pPr lvl="2">
              <a:buFont typeface="Wingdings" panose="05000000000000000000" pitchFamily="2" charset="2"/>
              <a:buChar char="Ø"/>
            </a:pPr>
            <a:r>
              <a:rPr lang="en-US" altLang="ko-KR" dirty="0"/>
              <a:t>Replay the interest and mark adversary as base station</a:t>
            </a:r>
          </a:p>
        </p:txBody>
      </p:sp>
      <p:sp>
        <p:nvSpPr>
          <p:cNvPr id="4" name="날짜 개체 틀 3"/>
          <p:cNvSpPr>
            <a:spLocks noGrp="1"/>
          </p:cNvSpPr>
          <p:nvPr>
            <p:ph type="dt" sz="half" idx="10"/>
          </p:nvPr>
        </p:nvSpPr>
        <p:spPr/>
        <p:txBody>
          <a:bodyPr/>
          <a:lstStyle/>
          <a:p>
            <a:fld id="{89CCCAEA-CCB0-4848-9971-CD72AA5B9D6E}" type="datetime1">
              <a:rPr lang="ko-KR" altLang="en-US" smtClean="0"/>
              <a:pPr/>
              <a:t>2020-11-17</a:t>
            </a:fld>
            <a:endParaRPr lang="ko-KR" altLang="en-US" dirty="0"/>
          </a:p>
        </p:txBody>
      </p:sp>
      <p:sp>
        <p:nvSpPr>
          <p:cNvPr id="5" name="슬라이드 번호 개체 틀 4"/>
          <p:cNvSpPr>
            <a:spLocks noGrp="1"/>
          </p:cNvSpPr>
          <p:nvPr>
            <p:ph type="sldNum" sz="quarter" idx="12"/>
          </p:nvPr>
        </p:nvSpPr>
        <p:spPr/>
        <p:txBody>
          <a:bodyPr/>
          <a:lstStyle/>
          <a:p>
            <a:fld id="{AD68BFA4-A7DE-4C49-BCEC-B3A47435A975}" type="slidenum">
              <a:rPr lang="ko-KR" altLang="en-US" smtClean="0"/>
              <a:t>48</a:t>
            </a:fld>
            <a:endParaRPr lang="ko-KR" altLang="en-US"/>
          </a:p>
        </p:txBody>
      </p:sp>
      <p:pic>
        <p:nvPicPr>
          <p:cNvPr id="6" name="그래픽 5" descr="단색 채우기가 있는 악마 얼굴">
            <a:extLst>
              <a:ext uri="{FF2B5EF4-FFF2-40B4-BE49-F238E27FC236}">
                <a16:creationId xmlns:a16="http://schemas.microsoft.com/office/drawing/2014/main" id="{827EF6BF-61E2-4C54-9AC2-94DEEC2552F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367225" y="4154895"/>
            <a:ext cx="497326" cy="497326"/>
          </a:xfrm>
          <a:prstGeom prst="rect">
            <a:avLst/>
          </a:prstGeom>
        </p:spPr>
      </p:pic>
      <p:sp>
        <p:nvSpPr>
          <p:cNvPr id="7" name="타원 6">
            <a:extLst>
              <a:ext uri="{FF2B5EF4-FFF2-40B4-BE49-F238E27FC236}">
                <a16:creationId xmlns:a16="http://schemas.microsoft.com/office/drawing/2014/main" id="{3A89373C-019A-48BF-B285-6829442931DC}"/>
              </a:ext>
            </a:extLst>
          </p:cNvPr>
          <p:cNvSpPr/>
          <p:nvPr/>
        </p:nvSpPr>
        <p:spPr>
          <a:xfrm>
            <a:off x="5365423" y="5121091"/>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8" name="타원 7">
            <a:extLst>
              <a:ext uri="{FF2B5EF4-FFF2-40B4-BE49-F238E27FC236}">
                <a16:creationId xmlns:a16="http://schemas.microsoft.com/office/drawing/2014/main" id="{238368D6-EABF-4B2B-B07B-00BAB20B41C6}"/>
              </a:ext>
            </a:extLst>
          </p:cNvPr>
          <p:cNvSpPr/>
          <p:nvPr/>
        </p:nvSpPr>
        <p:spPr>
          <a:xfrm>
            <a:off x="5766013" y="3750164"/>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9" name="그래픽 8" descr="셀 타워">
            <a:extLst>
              <a:ext uri="{FF2B5EF4-FFF2-40B4-BE49-F238E27FC236}">
                <a16:creationId xmlns:a16="http://schemas.microsoft.com/office/drawing/2014/main" id="{5715D2E5-637B-4567-9E4A-BB0ADBA9659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718703" y="3489158"/>
            <a:ext cx="914400" cy="914400"/>
          </a:xfrm>
          <a:prstGeom prst="rect">
            <a:avLst/>
          </a:prstGeom>
        </p:spPr>
      </p:pic>
      <p:sp>
        <p:nvSpPr>
          <p:cNvPr id="10" name="타원 9">
            <a:extLst>
              <a:ext uri="{FF2B5EF4-FFF2-40B4-BE49-F238E27FC236}">
                <a16:creationId xmlns:a16="http://schemas.microsoft.com/office/drawing/2014/main" id="{A4AC62C5-FCE8-436C-ACBF-3A77E4AD4053}"/>
              </a:ext>
            </a:extLst>
          </p:cNvPr>
          <p:cNvSpPr/>
          <p:nvPr/>
        </p:nvSpPr>
        <p:spPr>
          <a:xfrm>
            <a:off x="7331052" y="3818182"/>
            <a:ext cx="247219" cy="256352"/>
          </a:xfrm>
          <a:prstGeom prst="ellipse">
            <a:avLst/>
          </a:prstGeom>
          <a:solidFill>
            <a:srgbClr val="00B0F0"/>
          </a:solid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2" name="타원 11">
            <a:extLst>
              <a:ext uri="{FF2B5EF4-FFF2-40B4-BE49-F238E27FC236}">
                <a16:creationId xmlns:a16="http://schemas.microsoft.com/office/drawing/2014/main" id="{D7CC3F46-39C8-4DB5-B617-F770F4745BB7}"/>
              </a:ext>
            </a:extLst>
          </p:cNvPr>
          <p:cNvSpPr/>
          <p:nvPr/>
        </p:nvSpPr>
        <p:spPr>
          <a:xfrm>
            <a:off x="3183924" y="4992915"/>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cxnSp>
        <p:nvCxnSpPr>
          <p:cNvPr id="13" name="직선 연결선 12">
            <a:extLst>
              <a:ext uri="{FF2B5EF4-FFF2-40B4-BE49-F238E27FC236}">
                <a16:creationId xmlns:a16="http://schemas.microsoft.com/office/drawing/2014/main" id="{6CF1B4E9-36B5-48A8-8365-3DA353968268}"/>
              </a:ext>
            </a:extLst>
          </p:cNvPr>
          <p:cNvCxnSpPr>
            <a:cxnSpLocks/>
            <a:stCxn id="9" idx="2"/>
            <a:endCxn id="12" idx="0"/>
          </p:cNvCxnSpPr>
          <p:nvPr/>
        </p:nvCxnSpPr>
        <p:spPr>
          <a:xfrm>
            <a:off x="3175903" y="4403558"/>
            <a:ext cx="131631" cy="589357"/>
          </a:xfrm>
          <a:prstGeom prst="line">
            <a:avLst/>
          </a:prstGeom>
          <a:ln w="3810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5" name="타원 14">
            <a:extLst>
              <a:ext uri="{FF2B5EF4-FFF2-40B4-BE49-F238E27FC236}">
                <a16:creationId xmlns:a16="http://schemas.microsoft.com/office/drawing/2014/main" id="{16133D39-4ADD-4285-9F97-6CFB59F3183A}"/>
              </a:ext>
            </a:extLst>
          </p:cNvPr>
          <p:cNvSpPr/>
          <p:nvPr/>
        </p:nvSpPr>
        <p:spPr>
          <a:xfrm>
            <a:off x="4098830" y="3429000"/>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6" name="타원 15">
            <a:extLst>
              <a:ext uri="{FF2B5EF4-FFF2-40B4-BE49-F238E27FC236}">
                <a16:creationId xmlns:a16="http://schemas.microsoft.com/office/drawing/2014/main" id="{DAF0DFF0-B62F-4124-8258-4997BC96FE0F}"/>
              </a:ext>
            </a:extLst>
          </p:cNvPr>
          <p:cNvSpPr/>
          <p:nvPr/>
        </p:nvSpPr>
        <p:spPr>
          <a:xfrm>
            <a:off x="6388135" y="4648050"/>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cxnSp>
        <p:nvCxnSpPr>
          <p:cNvPr id="17" name="직선 연결선 16">
            <a:extLst>
              <a:ext uri="{FF2B5EF4-FFF2-40B4-BE49-F238E27FC236}">
                <a16:creationId xmlns:a16="http://schemas.microsoft.com/office/drawing/2014/main" id="{A98F19D5-BB41-4B4E-B1A8-E50154BA6461}"/>
              </a:ext>
            </a:extLst>
          </p:cNvPr>
          <p:cNvCxnSpPr>
            <a:cxnSpLocks/>
            <a:endCxn id="6" idx="1"/>
          </p:cNvCxnSpPr>
          <p:nvPr/>
        </p:nvCxnSpPr>
        <p:spPr>
          <a:xfrm>
            <a:off x="3539618" y="4283242"/>
            <a:ext cx="827607" cy="120316"/>
          </a:xfrm>
          <a:prstGeom prst="line">
            <a:avLst/>
          </a:prstGeom>
          <a:ln w="3810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0" name="직선 연결선 19">
            <a:extLst>
              <a:ext uri="{FF2B5EF4-FFF2-40B4-BE49-F238E27FC236}">
                <a16:creationId xmlns:a16="http://schemas.microsoft.com/office/drawing/2014/main" id="{1A94CE3B-56D3-4C47-9C0E-3FDADE5F6C51}"/>
              </a:ext>
            </a:extLst>
          </p:cNvPr>
          <p:cNvCxnSpPr>
            <a:cxnSpLocks/>
            <a:stCxn id="9" idx="3"/>
            <a:endCxn id="15" idx="2"/>
          </p:cNvCxnSpPr>
          <p:nvPr/>
        </p:nvCxnSpPr>
        <p:spPr>
          <a:xfrm flipV="1">
            <a:off x="3633103" y="3557176"/>
            <a:ext cx="465727" cy="389182"/>
          </a:xfrm>
          <a:prstGeom prst="line">
            <a:avLst/>
          </a:prstGeom>
          <a:ln w="3810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957BCEC7-3F21-4FB4-B191-212BCD077EA5}"/>
              </a:ext>
            </a:extLst>
          </p:cNvPr>
          <p:cNvSpPr txBox="1"/>
          <p:nvPr/>
        </p:nvSpPr>
        <p:spPr>
          <a:xfrm>
            <a:off x="3539618" y="3973166"/>
            <a:ext cx="827607" cy="307777"/>
          </a:xfrm>
          <a:prstGeom prst="rect">
            <a:avLst/>
          </a:prstGeom>
          <a:noFill/>
        </p:spPr>
        <p:txBody>
          <a:bodyPr wrap="square" rtlCol="0">
            <a:spAutoFit/>
          </a:bodyPr>
          <a:lstStyle/>
          <a:p>
            <a:r>
              <a:rPr lang="en-US" altLang="ko-KR" sz="1400" dirty="0"/>
              <a:t>interest</a:t>
            </a:r>
            <a:endParaRPr lang="ko-KR" altLang="en-US" sz="1400" dirty="0"/>
          </a:p>
        </p:txBody>
      </p:sp>
      <p:cxnSp>
        <p:nvCxnSpPr>
          <p:cNvPr id="25" name="직선 연결선 24">
            <a:extLst>
              <a:ext uri="{FF2B5EF4-FFF2-40B4-BE49-F238E27FC236}">
                <a16:creationId xmlns:a16="http://schemas.microsoft.com/office/drawing/2014/main" id="{57301168-25DC-4F90-A403-93EFCA925F76}"/>
              </a:ext>
            </a:extLst>
          </p:cNvPr>
          <p:cNvCxnSpPr>
            <a:stCxn id="15" idx="6"/>
            <a:endCxn id="8" idx="2"/>
          </p:cNvCxnSpPr>
          <p:nvPr/>
        </p:nvCxnSpPr>
        <p:spPr>
          <a:xfrm>
            <a:off x="4346049" y="3557176"/>
            <a:ext cx="1419964" cy="321164"/>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6" name="직선 연결선 25">
            <a:extLst>
              <a:ext uri="{FF2B5EF4-FFF2-40B4-BE49-F238E27FC236}">
                <a16:creationId xmlns:a16="http://schemas.microsoft.com/office/drawing/2014/main" id="{8B26FEE0-22DA-4E67-89BA-5DAFE106BEF9}"/>
              </a:ext>
            </a:extLst>
          </p:cNvPr>
          <p:cNvCxnSpPr>
            <a:cxnSpLocks/>
            <a:stCxn id="8" idx="6"/>
            <a:endCxn id="10" idx="2"/>
          </p:cNvCxnSpPr>
          <p:nvPr/>
        </p:nvCxnSpPr>
        <p:spPr>
          <a:xfrm>
            <a:off x="6013232" y="3878340"/>
            <a:ext cx="1317820" cy="68018"/>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9" name="직선 연결선 28">
            <a:extLst>
              <a:ext uri="{FF2B5EF4-FFF2-40B4-BE49-F238E27FC236}">
                <a16:creationId xmlns:a16="http://schemas.microsoft.com/office/drawing/2014/main" id="{BC495D14-3415-49D9-A2B2-0B017C798C7F}"/>
              </a:ext>
            </a:extLst>
          </p:cNvPr>
          <p:cNvCxnSpPr>
            <a:cxnSpLocks/>
            <a:stCxn id="16" idx="6"/>
            <a:endCxn id="10" idx="4"/>
          </p:cNvCxnSpPr>
          <p:nvPr/>
        </p:nvCxnSpPr>
        <p:spPr>
          <a:xfrm flipV="1">
            <a:off x="6635354" y="4074534"/>
            <a:ext cx="819308" cy="701692"/>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2" name="직선 연결선 31">
            <a:extLst>
              <a:ext uri="{FF2B5EF4-FFF2-40B4-BE49-F238E27FC236}">
                <a16:creationId xmlns:a16="http://schemas.microsoft.com/office/drawing/2014/main" id="{865EC585-558E-45DB-95D9-36571E170D7C}"/>
              </a:ext>
            </a:extLst>
          </p:cNvPr>
          <p:cNvCxnSpPr>
            <a:cxnSpLocks/>
            <a:stCxn id="7" idx="6"/>
            <a:endCxn id="16" idx="3"/>
          </p:cNvCxnSpPr>
          <p:nvPr/>
        </p:nvCxnSpPr>
        <p:spPr>
          <a:xfrm flipV="1">
            <a:off x="5612642" y="4866860"/>
            <a:ext cx="811697" cy="382407"/>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5" name="직선 연결선 34">
            <a:extLst>
              <a:ext uri="{FF2B5EF4-FFF2-40B4-BE49-F238E27FC236}">
                <a16:creationId xmlns:a16="http://schemas.microsoft.com/office/drawing/2014/main" id="{9C711F89-412B-4C6C-A00B-6C91D9134026}"/>
              </a:ext>
            </a:extLst>
          </p:cNvPr>
          <p:cNvCxnSpPr>
            <a:cxnSpLocks/>
            <a:stCxn id="6" idx="3"/>
            <a:endCxn id="8" idx="2"/>
          </p:cNvCxnSpPr>
          <p:nvPr/>
        </p:nvCxnSpPr>
        <p:spPr>
          <a:xfrm flipV="1">
            <a:off x="4864551" y="3878340"/>
            <a:ext cx="901462" cy="525218"/>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8" name="직선 연결선 37">
            <a:extLst>
              <a:ext uri="{FF2B5EF4-FFF2-40B4-BE49-F238E27FC236}">
                <a16:creationId xmlns:a16="http://schemas.microsoft.com/office/drawing/2014/main" id="{23098915-2A14-47E7-A56C-233C6F6E9EAD}"/>
              </a:ext>
            </a:extLst>
          </p:cNvPr>
          <p:cNvCxnSpPr>
            <a:cxnSpLocks/>
            <a:stCxn id="6" idx="3"/>
            <a:endCxn id="7" idx="1"/>
          </p:cNvCxnSpPr>
          <p:nvPr/>
        </p:nvCxnSpPr>
        <p:spPr>
          <a:xfrm>
            <a:off x="4864551" y="4403558"/>
            <a:ext cx="537076" cy="755075"/>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1" name="직선 연결선 40">
            <a:extLst>
              <a:ext uri="{FF2B5EF4-FFF2-40B4-BE49-F238E27FC236}">
                <a16:creationId xmlns:a16="http://schemas.microsoft.com/office/drawing/2014/main" id="{C4FE725B-D9C7-42D7-A786-F2248269029D}"/>
              </a:ext>
            </a:extLst>
          </p:cNvPr>
          <p:cNvCxnSpPr>
            <a:cxnSpLocks/>
            <a:stCxn id="12" idx="6"/>
            <a:endCxn id="7" idx="2"/>
          </p:cNvCxnSpPr>
          <p:nvPr/>
        </p:nvCxnSpPr>
        <p:spPr>
          <a:xfrm>
            <a:off x="3431143" y="5121091"/>
            <a:ext cx="1934280" cy="128176"/>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E67E8320-BD6D-4F62-85B6-0B29C94ADABB}"/>
              </a:ext>
            </a:extLst>
          </p:cNvPr>
          <p:cNvSpPr txBox="1"/>
          <p:nvPr/>
        </p:nvSpPr>
        <p:spPr>
          <a:xfrm>
            <a:off x="7650535" y="3698739"/>
            <a:ext cx="827607" cy="307777"/>
          </a:xfrm>
          <a:prstGeom prst="rect">
            <a:avLst/>
          </a:prstGeom>
          <a:noFill/>
        </p:spPr>
        <p:txBody>
          <a:bodyPr wrap="square" rtlCol="0">
            <a:spAutoFit/>
          </a:bodyPr>
          <a:lstStyle/>
          <a:p>
            <a:r>
              <a:rPr lang="en-US" altLang="ko-KR" sz="1400" dirty="0"/>
              <a:t>Source</a:t>
            </a:r>
            <a:endParaRPr lang="ko-KR" altLang="en-US" sz="1400" dirty="0"/>
          </a:p>
        </p:txBody>
      </p:sp>
    </p:spTree>
    <p:extLst>
      <p:ext uri="{BB962C8B-B14F-4D97-AF65-F5344CB8AC3E}">
        <p14:creationId xmlns:p14="http://schemas.microsoft.com/office/powerpoint/2010/main" val="371475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348344" y="260364"/>
            <a:ext cx="9818006" cy="720000"/>
          </a:xfrm>
        </p:spPr>
        <p:txBody>
          <a:bodyPr>
            <a:noAutofit/>
          </a:bodyPr>
          <a:lstStyle/>
          <a:p>
            <a:r>
              <a:rPr lang="en-US" altLang="ko-KR" sz="4400" dirty="0"/>
              <a:t>Directed Diffusion</a:t>
            </a:r>
            <a:endParaRPr lang="ko-KR" altLang="en-US" sz="4400" dirty="0"/>
          </a:p>
        </p:txBody>
      </p:sp>
      <p:sp>
        <p:nvSpPr>
          <p:cNvPr id="3" name="내용 개체 틀 2"/>
          <p:cNvSpPr>
            <a:spLocks noGrp="1"/>
          </p:cNvSpPr>
          <p:nvPr>
            <p:ph idx="1"/>
          </p:nvPr>
        </p:nvSpPr>
        <p:spPr>
          <a:xfrm>
            <a:off x="255806" y="1275200"/>
            <a:ext cx="11514853" cy="5206281"/>
          </a:xfrm>
        </p:spPr>
        <p:txBody>
          <a:bodyPr>
            <a:normAutofit/>
          </a:bodyPr>
          <a:lstStyle/>
          <a:p>
            <a:r>
              <a:rPr lang="en-US" altLang="ko-KR" dirty="0"/>
              <a:t>Attacks</a:t>
            </a:r>
          </a:p>
          <a:p>
            <a:pPr lvl="1"/>
            <a:r>
              <a:rPr lang="en-US" altLang="ko-KR" dirty="0"/>
              <a:t>2) Cloning</a:t>
            </a:r>
          </a:p>
          <a:p>
            <a:pPr lvl="2">
              <a:buFont typeface="Wingdings" panose="05000000000000000000" pitchFamily="2" charset="2"/>
              <a:buChar char="Ø"/>
            </a:pPr>
            <a:r>
              <a:rPr lang="en-US" altLang="ko-KR" dirty="0"/>
              <a:t>Cloning a flow enables eavesdropping</a:t>
            </a:r>
          </a:p>
          <a:p>
            <a:pPr lvl="2">
              <a:buFont typeface="Wingdings" panose="05000000000000000000" pitchFamily="2" charset="2"/>
              <a:buChar char="Ø"/>
            </a:pPr>
            <a:r>
              <a:rPr lang="en-US" altLang="ko-KR" dirty="0"/>
              <a:t>Replay the interest and mark adversary as base station</a:t>
            </a:r>
          </a:p>
        </p:txBody>
      </p:sp>
      <p:sp>
        <p:nvSpPr>
          <p:cNvPr id="4" name="날짜 개체 틀 3"/>
          <p:cNvSpPr>
            <a:spLocks noGrp="1"/>
          </p:cNvSpPr>
          <p:nvPr>
            <p:ph type="dt" sz="half" idx="10"/>
          </p:nvPr>
        </p:nvSpPr>
        <p:spPr/>
        <p:txBody>
          <a:bodyPr/>
          <a:lstStyle/>
          <a:p>
            <a:fld id="{89CCCAEA-CCB0-4848-9971-CD72AA5B9D6E}" type="datetime1">
              <a:rPr lang="ko-KR" altLang="en-US" smtClean="0"/>
              <a:pPr/>
              <a:t>2020-11-17</a:t>
            </a:fld>
            <a:endParaRPr lang="ko-KR" altLang="en-US" dirty="0"/>
          </a:p>
        </p:txBody>
      </p:sp>
      <p:sp>
        <p:nvSpPr>
          <p:cNvPr id="5" name="슬라이드 번호 개체 틀 4"/>
          <p:cNvSpPr>
            <a:spLocks noGrp="1"/>
          </p:cNvSpPr>
          <p:nvPr>
            <p:ph type="sldNum" sz="quarter" idx="12"/>
          </p:nvPr>
        </p:nvSpPr>
        <p:spPr/>
        <p:txBody>
          <a:bodyPr/>
          <a:lstStyle/>
          <a:p>
            <a:fld id="{AD68BFA4-A7DE-4C49-BCEC-B3A47435A975}" type="slidenum">
              <a:rPr lang="ko-KR" altLang="en-US" smtClean="0"/>
              <a:t>49</a:t>
            </a:fld>
            <a:endParaRPr lang="ko-KR" altLang="en-US"/>
          </a:p>
        </p:txBody>
      </p:sp>
      <p:pic>
        <p:nvPicPr>
          <p:cNvPr id="6" name="그래픽 5" descr="단색 채우기가 있는 악마 얼굴">
            <a:extLst>
              <a:ext uri="{FF2B5EF4-FFF2-40B4-BE49-F238E27FC236}">
                <a16:creationId xmlns:a16="http://schemas.microsoft.com/office/drawing/2014/main" id="{827EF6BF-61E2-4C54-9AC2-94DEEC2552F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367225" y="4154895"/>
            <a:ext cx="497326" cy="497326"/>
          </a:xfrm>
          <a:prstGeom prst="rect">
            <a:avLst/>
          </a:prstGeom>
        </p:spPr>
      </p:pic>
      <p:sp>
        <p:nvSpPr>
          <p:cNvPr id="7" name="타원 6">
            <a:extLst>
              <a:ext uri="{FF2B5EF4-FFF2-40B4-BE49-F238E27FC236}">
                <a16:creationId xmlns:a16="http://schemas.microsoft.com/office/drawing/2014/main" id="{3A89373C-019A-48BF-B285-6829442931DC}"/>
              </a:ext>
            </a:extLst>
          </p:cNvPr>
          <p:cNvSpPr/>
          <p:nvPr/>
        </p:nvSpPr>
        <p:spPr>
          <a:xfrm>
            <a:off x="5365423" y="5121091"/>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8" name="타원 7">
            <a:extLst>
              <a:ext uri="{FF2B5EF4-FFF2-40B4-BE49-F238E27FC236}">
                <a16:creationId xmlns:a16="http://schemas.microsoft.com/office/drawing/2014/main" id="{238368D6-EABF-4B2B-B07B-00BAB20B41C6}"/>
              </a:ext>
            </a:extLst>
          </p:cNvPr>
          <p:cNvSpPr/>
          <p:nvPr/>
        </p:nvSpPr>
        <p:spPr>
          <a:xfrm>
            <a:off x="5766013" y="3750164"/>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9" name="그래픽 8" descr="셀 타워">
            <a:extLst>
              <a:ext uri="{FF2B5EF4-FFF2-40B4-BE49-F238E27FC236}">
                <a16:creationId xmlns:a16="http://schemas.microsoft.com/office/drawing/2014/main" id="{5715D2E5-637B-4567-9E4A-BB0ADBA9659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718703" y="3489158"/>
            <a:ext cx="914400" cy="914400"/>
          </a:xfrm>
          <a:prstGeom prst="rect">
            <a:avLst/>
          </a:prstGeom>
        </p:spPr>
      </p:pic>
      <p:sp>
        <p:nvSpPr>
          <p:cNvPr id="10" name="타원 9">
            <a:extLst>
              <a:ext uri="{FF2B5EF4-FFF2-40B4-BE49-F238E27FC236}">
                <a16:creationId xmlns:a16="http://schemas.microsoft.com/office/drawing/2014/main" id="{A4AC62C5-FCE8-436C-ACBF-3A77E4AD4053}"/>
              </a:ext>
            </a:extLst>
          </p:cNvPr>
          <p:cNvSpPr/>
          <p:nvPr/>
        </p:nvSpPr>
        <p:spPr>
          <a:xfrm>
            <a:off x="7331052" y="3818182"/>
            <a:ext cx="247219" cy="256352"/>
          </a:xfrm>
          <a:prstGeom prst="ellipse">
            <a:avLst/>
          </a:prstGeom>
          <a:solidFill>
            <a:srgbClr val="00B0F0"/>
          </a:solid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2" name="타원 11">
            <a:extLst>
              <a:ext uri="{FF2B5EF4-FFF2-40B4-BE49-F238E27FC236}">
                <a16:creationId xmlns:a16="http://schemas.microsoft.com/office/drawing/2014/main" id="{D7CC3F46-39C8-4DB5-B617-F770F4745BB7}"/>
              </a:ext>
            </a:extLst>
          </p:cNvPr>
          <p:cNvSpPr/>
          <p:nvPr/>
        </p:nvSpPr>
        <p:spPr>
          <a:xfrm>
            <a:off x="3183924" y="4992915"/>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cxnSp>
        <p:nvCxnSpPr>
          <p:cNvPr id="13" name="직선 연결선 12">
            <a:extLst>
              <a:ext uri="{FF2B5EF4-FFF2-40B4-BE49-F238E27FC236}">
                <a16:creationId xmlns:a16="http://schemas.microsoft.com/office/drawing/2014/main" id="{6CF1B4E9-36B5-48A8-8365-3DA353968268}"/>
              </a:ext>
            </a:extLst>
          </p:cNvPr>
          <p:cNvCxnSpPr>
            <a:cxnSpLocks/>
            <a:stCxn id="9" idx="2"/>
            <a:endCxn id="12" idx="0"/>
          </p:cNvCxnSpPr>
          <p:nvPr/>
        </p:nvCxnSpPr>
        <p:spPr>
          <a:xfrm>
            <a:off x="3175903" y="4403558"/>
            <a:ext cx="131631" cy="589357"/>
          </a:xfrm>
          <a:prstGeom prst="line">
            <a:avLst/>
          </a:prstGeom>
          <a:ln w="38100">
            <a:solidFill>
              <a:schemeClr val="tx1"/>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5" name="타원 14">
            <a:extLst>
              <a:ext uri="{FF2B5EF4-FFF2-40B4-BE49-F238E27FC236}">
                <a16:creationId xmlns:a16="http://schemas.microsoft.com/office/drawing/2014/main" id="{16133D39-4ADD-4285-9F97-6CFB59F3183A}"/>
              </a:ext>
            </a:extLst>
          </p:cNvPr>
          <p:cNvSpPr/>
          <p:nvPr/>
        </p:nvSpPr>
        <p:spPr>
          <a:xfrm>
            <a:off x="4098830" y="3429000"/>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6" name="타원 15">
            <a:extLst>
              <a:ext uri="{FF2B5EF4-FFF2-40B4-BE49-F238E27FC236}">
                <a16:creationId xmlns:a16="http://schemas.microsoft.com/office/drawing/2014/main" id="{DAF0DFF0-B62F-4124-8258-4997BC96FE0F}"/>
              </a:ext>
            </a:extLst>
          </p:cNvPr>
          <p:cNvSpPr/>
          <p:nvPr/>
        </p:nvSpPr>
        <p:spPr>
          <a:xfrm>
            <a:off x="6388135" y="4648050"/>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cxnSp>
        <p:nvCxnSpPr>
          <p:cNvPr id="17" name="직선 연결선 16">
            <a:extLst>
              <a:ext uri="{FF2B5EF4-FFF2-40B4-BE49-F238E27FC236}">
                <a16:creationId xmlns:a16="http://schemas.microsoft.com/office/drawing/2014/main" id="{A98F19D5-BB41-4B4E-B1A8-E50154BA6461}"/>
              </a:ext>
            </a:extLst>
          </p:cNvPr>
          <p:cNvCxnSpPr>
            <a:cxnSpLocks/>
            <a:endCxn id="6" idx="1"/>
          </p:cNvCxnSpPr>
          <p:nvPr/>
        </p:nvCxnSpPr>
        <p:spPr>
          <a:xfrm>
            <a:off x="3539618" y="4283242"/>
            <a:ext cx="827607" cy="120316"/>
          </a:xfrm>
          <a:prstGeom prst="line">
            <a:avLst/>
          </a:prstGeom>
          <a:ln w="38100">
            <a:solidFill>
              <a:schemeClr val="tx1"/>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0" name="직선 연결선 19">
            <a:extLst>
              <a:ext uri="{FF2B5EF4-FFF2-40B4-BE49-F238E27FC236}">
                <a16:creationId xmlns:a16="http://schemas.microsoft.com/office/drawing/2014/main" id="{1A94CE3B-56D3-4C47-9C0E-3FDADE5F6C51}"/>
              </a:ext>
            </a:extLst>
          </p:cNvPr>
          <p:cNvCxnSpPr>
            <a:cxnSpLocks/>
            <a:stCxn id="9" idx="3"/>
            <a:endCxn id="15" idx="2"/>
          </p:cNvCxnSpPr>
          <p:nvPr/>
        </p:nvCxnSpPr>
        <p:spPr>
          <a:xfrm flipV="1">
            <a:off x="3633103" y="3557176"/>
            <a:ext cx="465727" cy="389182"/>
          </a:xfrm>
          <a:prstGeom prst="line">
            <a:avLst/>
          </a:prstGeom>
          <a:ln w="38100">
            <a:solidFill>
              <a:schemeClr val="tx1"/>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5" name="직선 연결선 24">
            <a:extLst>
              <a:ext uri="{FF2B5EF4-FFF2-40B4-BE49-F238E27FC236}">
                <a16:creationId xmlns:a16="http://schemas.microsoft.com/office/drawing/2014/main" id="{57301168-25DC-4F90-A403-93EFCA925F76}"/>
              </a:ext>
            </a:extLst>
          </p:cNvPr>
          <p:cNvCxnSpPr>
            <a:cxnSpLocks/>
            <a:stCxn id="15" idx="6"/>
            <a:endCxn id="8" idx="1"/>
          </p:cNvCxnSpPr>
          <p:nvPr/>
        </p:nvCxnSpPr>
        <p:spPr>
          <a:xfrm>
            <a:off x="4346049" y="3557176"/>
            <a:ext cx="1456168" cy="230530"/>
          </a:xfrm>
          <a:prstGeom prst="line">
            <a:avLst/>
          </a:prstGeom>
          <a:ln w="38100">
            <a:solidFill>
              <a:schemeClr val="tx1"/>
            </a:solidFill>
            <a:prstDash val="solid"/>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6" name="직선 연결선 25">
            <a:extLst>
              <a:ext uri="{FF2B5EF4-FFF2-40B4-BE49-F238E27FC236}">
                <a16:creationId xmlns:a16="http://schemas.microsoft.com/office/drawing/2014/main" id="{8B26FEE0-22DA-4E67-89BA-5DAFE106BEF9}"/>
              </a:ext>
            </a:extLst>
          </p:cNvPr>
          <p:cNvCxnSpPr>
            <a:cxnSpLocks/>
            <a:stCxn id="8" idx="6"/>
            <a:endCxn id="10" idx="2"/>
          </p:cNvCxnSpPr>
          <p:nvPr/>
        </p:nvCxnSpPr>
        <p:spPr>
          <a:xfrm>
            <a:off x="6013232" y="3878340"/>
            <a:ext cx="1317820" cy="68018"/>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9" name="직선 연결선 28">
            <a:extLst>
              <a:ext uri="{FF2B5EF4-FFF2-40B4-BE49-F238E27FC236}">
                <a16:creationId xmlns:a16="http://schemas.microsoft.com/office/drawing/2014/main" id="{BC495D14-3415-49D9-A2B2-0B017C798C7F}"/>
              </a:ext>
            </a:extLst>
          </p:cNvPr>
          <p:cNvCxnSpPr>
            <a:cxnSpLocks/>
            <a:stCxn id="16" idx="6"/>
            <a:endCxn id="10" idx="4"/>
          </p:cNvCxnSpPr>
          <p:nvPr/>
        </p:nvCxnSpPr>
        <p:spPr>
          <a:xfrm flipV="1">
            <a:off x="6635354" y="4074534"/>
            <a:ext cx="819308" cy="701692"/>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2" name="직선 연결선 31">
            <a:extLst>
              <a:ext uri="{FF2B5EF4-FFF2-40B4-BE49-F238E27FC236}">
                <a16:creationId xmlns:a16="http://schemas.microsoft.com/office/drawing/2014/main" id="{865EC585-558E-45DB-95D9-36571E170D7C}"/>
              </a:ext>
            </a:extLst>
          </p:cNvPr>
          <p:cNvCxnSpPr>
            <a:cxnSpLocks/>
            <a:stCxn id="7" idx="6"/>
            <a:endCxn id="16" idx="3"/>
          </p:cNvCxnSpPr>
          <p:nvPr/>
        </p:nvCxnSpPr>
        <p:spPr>
          <a:xfrm flipV="1">
            <a:off x="5612642" y="4866860"/>
            <a:ext cx="811697" cy="382407"/>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5" name="직선 연결선 34">
            <a:extLst>
              <a:ext uri="{FF2B5EF4-FFF2-40B4-BE49-F238E27FC236}">
                <a16:creationId xmlns:a16="http://schemas.microsoft.com/office/drawing/2014/main" id="{9C711F89-412B-4C6C-A00B-6C91D9134026}"/>
              </a:ext>
            </a:extLst>
          </p:cNvPr>
          <p:cNvCxnSpPr>
            <a:cxnSpLocks/>
            <a:stCxn id="6" idx="3"/>
            <a:endCxn id="8" idx="2"/>
          </p:cNvCxnSpPr>
          <p:nvPr/>
        </p:nvCxnSpPr>
        <p:spPr>
          <a:xfrm flipV="1">
            <a:off x="4864551" y="3878340"/>
            <a:ext cx="901462" cy="525218"/>
          </a:xfrm>
          <a:prstGeom prst="line">
            <a:avLst/>
          </a:prstGeom>
          <a:ln w="38100">
            <a:solidFill>
              <a:srgbClr val="FF0000"/>
            </a:solidFill>
            <a:prstDash val="solid"/>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8" name="직선 연결선 37">
            <a:extLst>
              <a:ext uri="{FF2B5EF4-FFF2-40B4-BE49-F238E27FC236}">
                <a16:creationId xmlns:a16="http://schemas.microsoft.com/office/drawing/2014/main" id="{23098915-2A14-47E7-A56C-233C6F6E9EAD}"/>
              </a:ext>
            </a:extLst>
          </p:cNvPr>
          <p:cNvCxnSpPr>
            <a:cxnSpLocks/>
            <a:stCxn id="6" idx="3"/>
            <a:endCxn id="7" idx="1"/>
          </p:cNvCxnSpPr>
          <p:nvPr/>
        </p:nvCxnSpPr>
        <p:spPr>
          <a:xfrm>
            <a:off x="4864551" y="4403558"/>
            <a:ext cx="537076" cy="755075"/>
          </a:xfrm>
          <a:prstGeom prst="line">
            <a:avLst/>
          </a:prstGeom>
          <a:ln w="38100">
            <a:solidFill>
              <a:srgbClr val="FF0000"/>
            </a:solidFill>
            <a:prstDash val="solid"/>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1" name="직선 연결선 40">
            <a:extLst>
              <a:ext uri="{FF2B5EF4-FFF2-40B4-BE49-F238E27FC236}">
                <a16:creationId xmlns:a16="http://schemas.microsoft.com/office/drawing/2014/main" id="{C4FE725B-D9C7-42D7-A786-F2248269029D}"/>
              </a:ext>
            </a:extLst>
          </p:cNvPr>
          <p:cNvCxnSpPr>
            <a:cxnSpLocks/>
            <a:stCxn id="12" idx="6"/>
            <a:endCxn id="7" idx="2"/>
          </p:cNvCxnSpPr>
          <p:nvPr/>
        </p:nvCxnSpPr>
        <p:spPr>
          <a:xfrm>
            <a:off x="3431143" y="5121091"/>
            <a:ext cx="1934280" cy="128176"/>
          </a:xfrm>
          <a:prstGeom prst="line">
            <a:avLst/>
          </a:prstGeom>
          <a:ln w="38100">
            <a:solidFill>
              <a:schemeClr val="tx1"/>
            </a:solidFill>
            <a:prstDash val="solid"/>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C66AAEE6-EDE0-4D82-AE38-8D8CA9423B93}"/>
              </a:ext>
            </a:extLst>
          </p:cNvPr>
          <p:cNvSpPr txBox="1"/>
          <p:nvPr/>
        </p:nvSpPr>
        <p:spPr>
          <a:xfrm>
            <a:off x="4132366" y="5621935"/>
            <a:ext cx="3198685" cy="646331"/>
          </a:xfrm>
          <a:prstGeom prst="rect">
            <a:avLst/>
          </a:prstGeom>
          <a:noFill/>
          <a:ln>
            <a:solidFill>
              <a:schemeClr val="tx1"/>
            </a:solidFill>
          </a:ln>
        </p:spPr>
        <p:txBody>
          <a:bodyPr wrap="square" rtlCol="0">
            <a:spAutoFit/>
          </a:bodyPr>
          <a:lstStyle/>
          <a:p>
            <a:pPr marL="285750" indent="-285750">
              <a:buFont typeface="Arial" panose="020B0604020202020204" pitchFamily="34" charset="0"/>
              <a:buChar char="•"/>
            </a:pPr>
            <a:r>
              <a:rPr lang="en-US" altLang="ko-KR" dirty="0">
                <a:solidFill>
                  <a:srgbClr val="FF0000"/>
                </a:solidFill>
              </a:rPr>
              <a:t>Replay</a:t>
            </a:r>
            <a:r>
              <a:rPr lang="en-US" altLang="ko-KR" dirty="0"/>
              <a:t> interest</a:t>
            </a:r>
          </a:p>
          <a:p>
            <a:pPr marL="285750" indent="-285750">
              <a:buFont typeface="Arial" panose="020B0604020202020204" pitchFamily="34" charset="0"/>
              <a:buChar char="•"/>
            </a:pPr>
            <a:r>
              <a:rPr lang="en-US" altLang="ko-KR" dirty="0"/>
              <a:t>List itself as </a:t>
            </a:r>
            <a:r>
              <a:rPr lang="en-US" altLang="ko-KR" b="1" dirty="0"/>
              <a:t>base station</a:t>
            </a:r>
            <a:endParaRPr lang="ko-KR" altLang="en-US" b="1" dirty="0"/>
          </a:p>
        </p:txBody>
      </p:sp>
    </p:spTree>
    <p:extLst>
      <p:ext uri="{BB962C8B-B14F-4D97-AF65-F5344CB8AC3E}">
        <p14:creationId xmlns:p14="http://schemas.microsoft.com/office/powerpoint/2010/main" val="12573283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solidFill>
                  <a:schemeClr val="tx1">
                    <a:lumMod val="75000"/>
                    <a:lumOff val="25000"/>
                  </a:schemeClr>
                </a:solidFill>
              </a:rPr>
              <a:t>Intro</a:t>
            </a:r>
            <a:endParaRPr lang="ko-KR" altLang="en-US" dirty="0">
              <a:solidFill>
                <a:schemeClr val="tx1">
                  <a:lumMod val="75000"/>
                  <a:lumOff val="25000"/>
                </a:schemeClr>
              </a:solidFill>
            </a:endParaRPr>
          </a:p>
        </p:txBody>
      </p:sp>
      <p:sp>
        <p:nvSpPr>
          <p:cNvPr id="3" name="슬라이드 번호 개체 틀 2"/>
          <p:cNvSpPr>
            <a:spLocks noGrp="1"/>
          </p:cNvSpPr>
          <p:nvPr>
            <p:ph type="sldNum" sz="quarter" idx="12"/>
          </p:nvPr>
        </p:nvSpPr>
        <p:spPr/>
        <p:txBody>
          <a:bodyPr/>
          <a:lstStyle/>
          <a:p>
            <a:fld id="{AD68BFA4-A7DE-4C49-BCEC-B3A47435A975}" type="slidenum">
              <a:rPr lang="ko-KR" altLang="en-US" smtClean="0"/>
              <a:t>5</a:t>
            </a:fld>
            <a:endParaRPr lang="ko-KR" altLang="en-US" dirty="0"/>
          </a:p>
        </p:txBody>
      </p:sp>
      <p:sp>
        <p:nvSpPr>
          <p:cNvPr id="20" name="TextBox 19"/>
          <p:cNvSpPr txBox="1"/>
          <p:nvPr/>
        </p:nvSpPr>
        <p:spPr>
          <a:xfrm>
            <a:off x="395961" y="2881840"/>
            <a:ext cx="6281565" cy="2169825"/>
          </a:xfrm>
          <a:prstGeom prst="rect">
            <a:avLst/>
          </a:prstGeom>
          <a:noFill/>
        </p:spPr>
        <p:txBody>
          <a:bodyPr wrap="square" rtlCol="0">
            <a:spAutoFit/>
          </a:bodyPr>
          <a:lstStyle/>
          <a:p>
            <a:pPr>
              <a:lnSpc>
                <a:spcPct val="150000"/>
              </a:lnSpc>
            </a:pPr>
            <a:r>
              <a:rPr lang="en-US" altLang="ko-KR" b="1" dirty="0"/>
              <a:t>Designing a secure routing protocol is non trivial:</a:t>
            </a:r>
          </a:p>
          <a:p>
            <a:pPr>
              <a:lnSpc>
                <a:spcPct val="150000"/>
              </a:lnSpc>
            </a:pPr>
            <a:r>
              <a:rPr lang="en-US" altLang="ko-KR" dirty="0"/>
              <a:t>Defender:</a:t>
            </a:r>
          </a:p>
          <a:p>
            <a:pPr marL="285750" indent="-285750">
              <a:lnSpc>
                <a:spcPct val="150000"/>
              </a:lnSpc>
              <a:buFontTx/>
              <a:buChar char="-"/>
            </a:pPr>
            <a:r>
              <a:rPr lang="en-US" altLang="ko-KR" dirty="0"/>
              <a:t>Insecure wireless communication</a:t>
            </a:r>
          </a:p>
          <a:p>
            <a:pPr marL="285750" indent="-285750">
              <a:lnSpc>
                <a:spcPct val="150000"/>
              </a:lnSpc>
              <a:buFontTx/>
              <a:buChar char="-"/>
            </a:pPr>
            <a:r>
              <a:rPr lang="en-US" altLang="ko-KR" dirty="0"/>
              <a:t>Limited node capabilities </a:t>
            </a:r>
          </a:p>
          <a:p>
            <a:pPr marL="285750" indent="-285750">
              <a:lnSpc>
                <a:spcPct val="150000"/>
              </a:lnSpc>
              <a:buFontTx/>
              <a:buChar char="-"/>
            </a:pPr>
            <a:r>
              <a:rPr lang="en-US" altLang="ko-KR" dirty="0"/>
              <a:t>Possible insider threats</a:t>
            </a:r>
          </a:p>
        </p:txBody>
      </p:sp>
      <p:sp>
        <p:nvSpPr>
          <p:cNvPr id="22" name="TextBox 21"/>
          <p:cNvSpPr txBox="1"/>
          <p:nvPr/>
        </p:nvSpPr>
        <p:spPr>
          <a:xfrm>
            <a:off x="395962" y="1349400"/>
            <a:ext cx="10760918" cy="923330"/>
          </a:xfrm>
          <a:prstGeom prst="rect">
            <a:avLst/>
          </a:prstGeom>
          <a:noFill/>
        </p:spPr>
        <p:txBody>
          <a:bodyPr wrap="square" rtlCol="0">
            <a:spAutoFit/>
          </a:bodyPr>
          <a:lstStyle/>
          <a:p>
            <a:pPr>
              <a:lnSpc>
                <a:spcPct val="150000"/>
              </a:lnSpc>
            </a:pPr>
            <a:r>
              <a:rPr lang="et-EE" altLang="ko-KR" b="1" dirty="0"/>
              <a:t>Sensor</a:t>
            </a:r>
            <a:r>
              <a:rPr lang="en-US" altLang="ko-KR" b="1" dirty="0"/>
              <a:t> network routing protocols </a:t>
            </a:r>
            <a:r>
              <a:rPr lang="et-EE" altLang="ko-KR" b="1" dirty="0"/>
              <a:t>generally </a:t>
            </a:r>
            <a:r>
              <a:rPr lang="en-US" altLang="ko-KR" b="1" dirty="0"/>
              <a:t>optimize for the limited capabilities of the nodes and application specific nature. None have been designed with security as a goal. </a:t>
            </a:r>
            <a:endParaRPr lang="ko-KR" altLang="en-US" b="1" dirty="0"/>
          </a:p>
        </p:txBody>
      </p:sp>
      <p:sp>
        <p:nvSpPr>
          <p:cNvPr id="23" name="TextBox 22"/>
          <p:cNvSpPr txBox="1"/>
          <p:nvPr/>
        </p:nvSpPr>
        <p:spPr>
          <a:xfrm>
            <a:off x="395961" y="5242792"/>
            <a:ext cx="10961850" cy="923330"/>
          </a:xfrm>
          <a:prstGeom prst="rect">
            <a:avLst/>
          </a:prstGeom>
          <a:noFill/>
        </p:spPr>
        <p:txBody>
          <a:bodyPr wrap="square" rtlCol="0">
            <a:spAutoFit/>
          </a:bodyPr>
          <a:lstStyle/>
          <a:p>
            <a:pPr>
              <a:lnSpc>
                <a:spcPct val="150000"/>
              </a:lnSpc>
            </a:pPr>
            <a:r>
              <a:rPr lang="en-US" altLang="ko-KR" b="1" dirty="0"/>
              <a:t>It is unlikely that a protocol that has not been designed with security in mind can be made secure by adding measures after the fact.</a:t>
            </a:r>
          </a:p>
        </p:txBody>
      </p:sp>
      <p:sp>
        <p:nvSpPr>
          <p:cNvPr id="9" name="TextBox 8"/>
          <p:cNvSpPr txBox="1"/>
          <p:nvPr/>
        </p:nvSpPr>
        <p:spPr>
          <a:xfrm>
            <a:off x="4907804" y="3296096"/>
            <a:ext cx="6450007" cy="1338828"/>
          </a:xfrm>
          <a:prstGeom prst="rect">
            <a:avLst/>
          </a:prstGeom>
          <a:noFill/>
        </p:spPr>
        <p:txBody>
          <a:bodyPr wrap="square" rtlCol="0">
            <a:spAutoFit/>
          </a:bodyPr>
          <a:lstStyle/>
          <a:p>
            <a:pPr>
              <a:lnSpc>
                <a:spcPct val="150000"/>
              </a:lnSpc>
            </a:pPr>
            <a:r>
              <a:rPr lang="en-US" altLang="ko-KR" dirty="0"/>
              <a:t>Attacker:</a:t>
            </a:r>
          </a:p>
          <a:p>
            <a:pPr marL="285750" indent="-285750">
              <a:lnSpc>
                <a:spcPct val="150000"/>
              </a:lnSpc>
              <a:buFontTx/>
              <a:buChar char="-"/>
            </a:pPr>
            <a:r>
              <a:rPr lang="en-US" altLang="ko-KR" dirty="0"/>
              <a:t>Can use powerful laptops with high energy </a:t>
            </a:r>
          </a:p>
          <a:p>
            <a:pPr marL="285750" indent="-285750">
              <a:lnSpc>
                <a:spcPct val="150000"/>
              </a:lnSpc>
              <a:buFontTx/>
              <a:buChar char="-"/>
            </a:pPr>
            <a:r>
              <a:rPr lang="en-US" altLang="ko-KR" dirty="0"/>
              <a:t>Long range communication</a:t>
            </a:r>
          </a:p>
        </p:txBody>
      </p:sp>
    </p:spTree>
    <p:extLst>
      <p:ext uri="{BB962C8B-B14F-4D97-AF65-F5344CB8AC3E}">
        <p14:creationId xmlns:p14="http://schemas.microsoft.com/office/powerpoint/2010/main" val="193689093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348344" y="260364"/>
            <a:ext cx="9818006" cy="720000"/>
          </a:xfrm>
        </p:spPr>
        <p:txBody>
          <a:bodyPr>
            <a:noAutofit/>
          </a:bodyPr>
          <a:lstStyle/>
          <a:p>
            <a:r>
              <a:rPr lang="en-US" altLang="ko-KR" sz="4400" dirty="0"/>
              <a:t>Directed Diffusion</a:t>
            </a:r>
            <a:endParaRPr lang="ko-KR" altLang="en-US" sz="4400" dirty="0"/>
          </a:p>
        </p:txBody>
      </p:sp>
      <p:sp>
        <p:nvSpPr>
          <p:cNvPr id="3" name="내용 개체 틀 2"/>
          <p:cNvSpPr>
            <a:spLocks noGrp="1"/>
          </p:cNvSpPr>
          <p:nvPr>
            <p:ph idx="1"/>
          </p:nvPr>
        </p:nvSpPr>
        <p:spPr>
          <a:xfrm>
            <a:off x="255806" y="1275200"/>
            <a:ext cx="11514853" cy="5206281"/>
          </a:xfrm>
        </p:spPr>
        <p:txBody>
          <a:bodyPr>
            <a:normAutofit/>
          </a:bodyPr>
          <a:lstStyle/>
          <a:p>
            <a:r>
              <a:rPr lang="en-US" altLang="ko-KR" dirty="0"/>
              <a:t>Attacks</a:t>
            </a:r>
          </a:p>
          <a:p>
            <a:pPr lvl="1"/>
            <a:r>
              <a:rPr lang="en-US" altLang="ko-KR" dirty="0"/>
              <a:t>2) Cloning</a:t>
            </a:r>
          </a:p>
          <a:p>
            <a:pPr lvl="2">
              <a:buFont typeface="Wingdings" panose="05000000000000000000" pitchFamily="2" charset="2"/>
              <a:buChar char="Ø"/>
            </a:pPr>
            <a:r>
              <a:rPr lang="en-US" altLang="ko-KR" dirty="0"/>
              <a:t>Cloning a flow enables eavesdropping</a:t>
            </a:r>
          </a:p>
          <a:p>
            <a:pPr lvl="2">
              <a:buFont typeface="Wingdings" panose="05000000000000000000" pitchFamily="2" charset="2"/>
              <a:buChar char="Ø"/>
            </a:pPr>
            <a:r>
              <a:rPr lang="en-US" altLang="ko-KR" dirty="0"/>
              <a:t>Replay the interest and mark adversary as base station</a:t>
            </a:r>
          </a:p>
        </p:txBody>
      </p:sp>
      <p:sp>
        <p:nvSpPr>
          <p:cNvPr id="4" name="날짜 개체 틀 3"/>
          <p:cNvSpPr>
            <a:spLocks noGrp="1"/>
          </p:cNvSpPr>
          <p:nvPr>
            <p:ph type="dt" sz="half" idx="10"/>
          </p:nvPr>
        </p:nvSpPr>
        <p:spPr/>
        <p:txBody>
          <a:bodyPr/>
          <a:lstStyle/>
          <a:p>
            <a:fld id="{89CCCAEA-CCB0-4848-9971-CD72AA5B9D6E}" type="datetime1">
              <a:rPr lang="ko-KR" altLang="en-US" smtClean="0"/>
              <a:pPr/>
              <a:t>2020-11-17</a:t>
            </a:fld>
            <a:endParaRPr lang="ko-KR" altLang="en-US" dirty="0"/>
          </a:p>
        </p:txBody>
      </p:sp>
      <p:sp>
        <p:nvSpPr>
          <p:cNvPr id="5" name="슬라이드 번호 개체 틀 4"/>
          <p:cNvSpPr>
            <a:spLocks noGrp="1"/>
          </p:cNvSpPr>
          <p:nvPr>
            <p:ph type="sldNum" sz="quarter" idx="12"/>
          </p:nvPr>
        </p:nvSpPr>
        <p:spPr/>
        <p:txBody>
          <a:bodyPr/>
          <a:lstStyle/>
          <a:p>
            <a:fld id="{AD68BFA4-A7DE-4C49-BCEC-B3A47435A975}" type="slidenum">
              <a:rPr lang="ko-KR" altLang="en-US" smtClean="0"/>
              <a:t>50</a:t>
            </a:fld>
            <a:endParaRPr lang="ko-KR" altLang="en-US"/>
          </a:p>
        </p:txBody>
      </p:sp>
      <p:pic>
        <p:nvPicPr>
          <p:cNvPr id="6" name="그래픽 5" descr="단색 채우기가 있는 악마 얼굴">
            <a:extLst>
              <a:ext uri="{FF2B5EF4-FFF2-40B4-BE49-F238E27FC236}">
                <a16:creationId xmlns:a16="http://schemas.microsoft.com/office/drawing/2014/main" id="{827EF6BF-61E2-4C54-9AC2-94DEEC2552F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367225" y="4154895"/>
            <a:ext cx="497326" cy="497326"/>
          </a:xfrm>
          <a:prstGeom prst="rect">
            <a:avLst/>
          </a:prstGeom>
        </p:spPr>
      </p:pic>
      <p:sp>
        <p:nvSpPr>
          <p:cNvPr id="7" name="타원 6">
            <a:extLst>
              <a:ext uri="{FF2B5EF4-FFF2-40B4-BE49-F238E27FC236}">
                <a16:creationId xmlns:a16="http://schemas.microsoft.com/office/drawing/2014/main" id="{3A89373C-019A-48BF-B285-6829442931DC}"/>
              </a:ext>
            </a:extLst>
          </p:cNvPr>
          <p:cNvSpPr/>
          <p:nvPr/>
        </p:nvSpPr>
        <p:spPr>
          <a:xfrm>
            <a:off x="5365423" y="5121091"/>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8" name="타원 7">
            <a:extLst>
              <a:ext uri="{FF2B5EF4-FFF2-40B4-BE49-F238E27FC236}">
                <a16:creationId xmlns:a16="http://schemas.microsoft.com/office/drawing/2014/main" id="{238368D6-EABF-4B2B-B07B-00BAB20B41C6}"/>
              </a:ext>
            </a:extLst>
          </p:cNvPr>
          <p:cNvSpPr/>
          <p:nvPr/>
        </p:nvSpPr>
        <p:spPr>
          <a:xfrm>
            <a:off x="5766013" y="3750164"/>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9" name="그래픽 8" descr="셀 타워">
            <a:extLst>
              <a:ext uri="{FF2B5EF4-FFF2-40B4-BE49-F238E27FC236}">
                <a16:creationId xmlns:a16="http://schemas.microsoft.com/office/drawing/2014/main" id="{5715D2E5-637B-4567-9E4A-BB0ADBA9659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718703" y="3489158"/>
            <a:ext cx="914400" cy="914400"/>
          </a:xfrm>
          <a:prstGeom prst="rect">
            <a:avLst/>
          </a:prstGeom>
        </p:spPr>
      </p:pic>
      <p:sp>
        <p:nvSpPr>
          <p:cNvPr id="10" name="타원 9">
            <a:extLst>
              <a:ext uri="{FF2B5EF4-FFF2-40B4-BE49-F238E27FC236}">
                <a16:creationId xmlns:a16="http://schemas.microsoft.com/office/drawing/2014/main" id="{A4AC62C5-FCE8-436C-ACBF-3A77E4AD4053}"/>
              </a:ext>
            </a:extLst>
          </p:cNvPr>
          <p:cNvSpPr/>
          <p:nvPr/>
        </p:nvSpPr>
        <p:spPr>
          <a:xfrm>
            <a:off x="7331052" y="3818182"/>
            <a:ext cx="247219" cy="256352"/>
          </a:xfrm>
          <a:prstGeom prst="ellipse">
            <a:avLst/>
          </a:prstGeom>
          <a:solidFill>
            <a:srgbClr val="00B0F0"/>
          </a:solid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2" name="타원 11">
            <a:extLst>
              <a:ext uri="{FF2B5EF4-FFF2-40B4-BE49-F238E27FC236}">
                <a16:creationId xmlns:a16="http://schemas.microsoft.com/office/drawing/2014/main" id="{D7CC3F46-39C8-4DB5-B617-F770F4745BB7}"/>
              </a:ext>
            </a:extLst>
          </p:cNvPr>
          <p:cNvSpPr/>
          <p:nvPr/>
        </p:nvSpPr>
        <p:spPr>
          <a:xfrm>
            <a:off x="3183924" y="4992915"/>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cxnSp>
        <p:nvCxnSpPr>
          <p:cNvPr id="13" name="직선 연결선 12">
            <a:extLst>
              <a:ext uri="{FF2B5EF4-FFF2-40B4-BE49-F238E27FC236}">
                <a16:creationId xmlns:a16="http://schemas.microsoft.com/office/drawing/2014/main" id="{6CF1B4E9-36B5-48A8-8365-3DA353968268}"/>
              </a:ext>
            </a:extLst>
          </p:cNvPr>
          <p:cNvCxnSpPr>
            <a:cxnSpLocks/>
            <a:stCxn id="9" idx="2"/>
            <a:endCxn id="12" idx="0"/>
          </p:cNvCxnSpPr>
          <p:nvPr/>
        </p:nvCxnSpPr>
        <p:spPr>
          <a:xfrm>
            <a:off x="3175903" y="4403558"/>
            <a:ext cx="131631" cy="589357"/>
          </a:xfrm>
          <a:prstGeom prst="line">
            <a:avLst/>
          </a:prstGeom>
          <a:ln w="38100">
            <a:solidFill>
              <a:schemeClr val="tx1"/>
            </a:solidFill>
            <a:prstDash val="solid"/>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15" name="타원 14">
            <a:extLst>
              <a:ext uri="{FF2B5EF4-FFF2-40B4-BE49-F238E27FC236}">
                <a16:creationId xmlns:a16="http://schemas.microsoft.com/office/drawing/2014/main" id="{16133D39-4ADD-4285-9F97-6CFB59F3183A}"/>
              </a:ext>
            </a:extLst>
          </p:cNvPr>
          <p:cNvSpPr/>
          <p:nvPr/>
        </p:nvSpPr>
        <p:spPr>
          <a:xfrm>
            <a:off x="4098830" y="3429000"/>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6" name="타원 15">
            <a:extLst>
              <a:ext uri="{FF2B5EF4-FFF2-40B4-BE49-F238E27FC236}">
                <a16:creationId xmlns:a16="http://schemas.microsoft.com/office/drawing/2014/main" id="{DAF0DFF0-B62F-4124-8258-4997BC96FE0F}"/>
              </a:ext>
            </a:extLst>
          </p:cNvPr>
          <p:cNvSpPr/>
          <p:nvPr/>
        </p:nvSpPr>
        <p:spPr>
          <a:xfrm>
            <a:off x="6388135" y="4648050"/>
            <a:ext cx="247219" cy="256352"/>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cxnSp>
        <p:nvCxnSpPr>
          <p:cNvPr id="17" name="직선 연결선 16">
            <a:extLst>
              <a:ext uri="{FF2B5EF4-FFF2-40B4-BE49-F238E27FC236}">
                <a16:creationId xmlns:a16="http://schemas.microsoft.com/office/drawing/2014/main" id="{A98F19D5-BB41-4B4E-B1A8-E50154BA6461}"/>
              </a:ext>
            </a:extLst>
          </p:cNvPr>
          <p:cNvCxnSpPr>
            <a:cxnSpLocks/>
            <a:endCxn id="6" idx="1"/>
          </p:cNvCxnSpPr>
          <p:nvPr/>
        </p:nvCxnSpPr>
        <p:spPr>
          <a:xfrm>
            <a:off x="3539618" y="4283242"/>
            <a:ext cx="827607" cy="120316"/>
          </a:xfrm>
          <a:prstGeom prst="line">
            <a:avLst/>
          </a:prstGeom>
          <a:ln w="38100">
            <a:solidFill>
              <a:schemeClr val="tx1"/>
            </a:solidFill>
            <a:prstDash val="solid"/>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0" name="직선 연결선 19">
            <a:extLst>
              <a:ext uri="{FF2B5EF4-FFF2-40B4-BE49-F238E27FC236}">
                <a16:creationId xmlns:a16="http://schemas.microsoft.com/office/drawing/2014/main" id="{1A94CE3B-56D3-4C47-9C0E-3FDADE5F6C51}"/>
              </a:ext>
            </a:extLst>
          </p:cNvPr>
          <p:cNvCxnSpPr>
            <a:cxnSpLocks/>
            <a:stCxn id="9" idx="3"/>
            <a:endCxn id="15" idx="2"/>
          </p:cNvCxnSpPr>
          <p:nvPr/>
        </p:nvCxnSpPr>
        <p:spPr>
          <a:xfrm flipV="1">
            <a:off x="3633103" y="3557176"/>
            <a:ext cx="465727" cy="389182"/>
          </a:xfrm>
          <a:prstGeom prst="line">
            <a:avLst/>
          </a:prstGeom>
          <a:ln w="38100">
            <a:solidFill>
              <a:schemeClr val="tx1"/>
            </a:solidFill>
            <a:prstDash val="solid"/>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5" name="직선 연결선 24">
            <a:extLst>
              <a:ext uri="{FF2B5EF4-FFF2-40B4-BE49-F238E27FC236}">
                <a16:creationId xmlns:a16="http://schemas.microsoft.com/office/drawing/2014/main" id="{57301168-25DC-4F90-A403-93EFCA925F76}"/>
              </a:ext>
            </a:extLst>
          </p:cNvPr>
          <p:cNvCxnSpPr>
            <a:cxnSpLocks/>
            <a:stCxn id="15" idx="6"/>
            <a:endCxn id="8" idx="1"/>
          </p:cNvCxnSpPr>
          <p:nvPr/>
        </p:nvCxnSpPr>
        <p:spPr>
          <a:xfrm>
            <a:off x="4346049" y="3557176"/>
            <a:ext cx="1456168" cy="230530"/>
          </a:xfrm>
          <a:prstGeom prst="line">
            <a:avLst/>
          </a:prstGeom>
          <a:ln w="38100">
            <a:solidFill>
              <a:schemeClr val="tx1"/>
            </a:solidFill>
            <a:prstDash val="solid"/>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6" name="직선 연결선 25">
            <a:extLst>
              <a:ext uri="{FF2B5EF4-FFF2-40B4-BE49-F238E27FC236}">
                <a16:creationId xmlns:a16="http://schemas.microsoft.com/office/drawing/2014/main" id="{8B26FEE0-22DA-4E67-89BA-5DAFE106BEF9}"/>
              </a:ext>
            </a:extLst>
          </p:cNvPr>
          <p:cNvCxnSpPr>
            <a:cxnSpLocks/>
            <a:stCxn id="8" idx="6"/>
            <a:endCxn id="10" idx="2"/>
          </p:cNvCxnSpPr>
          <p:nvPr/>
        </p:nvCxnSpPr>
        <p:spPr>
          <a:xfrm>
            <a:off x="6013232" y="3878340"/>
            <a:ext cx="1317820" cy="68018"/>
          </a:xfrm>
          <a:prstGeom prst="line">
            <a:avLst/>
          </a:prstGeom>
          <a:ln w="38100">
            <a:solidFill>
              <a:schemeClr val="tx1"/>
            </a:solidFill>
            <a:prstDash val="solid"/>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9" name="직선 연결선 28">
            <a:extLst>
              <a:ext uri="{FF2B5EF4-FFF2-40B4-BE49-F238E27FC236}">
                <a16:creationId xmlns:a16="http://schemas.microsoft.com/office/drawing/2014/main" id="{BC495D14-3415-49D9-A2B2-0B017C798C7F}"/>
              </a:ext>
            </a:extLst>
          </p:cNvPr>
          <p:cNvCxnSpPr>
            <a:cxnSpLocks/>
            <a:stCxn id="16" idx="6"/>
            <a:endCxn id="10" idx="4"/>
          </p:cNvCxnSpPr>
          <p:nvPr/>
        </p:nvCxnSpPr>
        <p:spPr>
          <a:xfrm flipV="1">
            <a:off x="6635354" y="4074534"/>
            <a:ext cx="819308" cy="701692"/>
          </a:xfrm>
          <a:prstGeom prst="line">
            <a:avLst/>
          </a:prstGeom>
          <a:ln w="38100">
            <a:solidFill>
              <a:schemeClr val="tx1"/>
            </a:solidFill>
            <a:prstDash val="solid"/>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2" name="직선 연결선 31">
            <a:extLst>
              <a:ext uri="{FF2B5EF4-FFF2-40B4-BE49-F238E27FC236}">
                <a16:creationId xmlns:a16="http://schemas.microsoft.com/office/drawing/2014/main" id="{865EC585-558E-45DB-95D9-36571E170D7C}"/>
              </a:ext>
            </a:extLst>
          </p:cNvPr>
          <p:cNvCxnSpPr>
            <a:cxnSpLocks/>
            <a:stCxn id="7" idx="6"/>
            <a:endCxn id="16" idx="3"/>
          </p:cNvCxnSpPr>
          <p:nvPr/>
        </p:nvCxnSpPr>
        <p:spPr>
          <a:xfrm flipV="1">
            <a:off x="5612642" y="4866860"/>
            <a:ext cx="811697" cy="382407"/>
          </a:xfrm>
          <a:prstGeom prst="line">
            <a:avLst/>
          </a:prstGeom>
          <a:ln w="38100">
            <a:solidFill>
              <a:schemeClr val="tx1"/>
            </a:solidFill>
            <a:prstDash val="solid"/>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5" name="직선 연결선 34">
            <a:extLst>
              <a:ext uri="{FF2B5EF4-FFF2-40B4-BE49-F238E27FC236}">
                <a16:creationId xmlns:a16="http://schemas.microsoft.com/office/drawing/2014/main" id="{9C711F89-412B-4C6C-A00B-6C91D9134026}"/>
              </a:ext>
            </a:extLst>
          </p:cNvPr>
          <p:cNvCxnSpPr>
            <a:cxnSpLocks/>
            <a:stCxn id="6" idx="3"/>
            <a:endCxn id="8" idx="2"/>
          </p:cNvCxnSpPr>
          <p:nvPr/>
        </p:nvCxnSpPr>
        <p:spPr>
          <a:xfrm flipV="1">
            <a:off x="4864551" y="3878340"/>
            <a:ext cx="901462" cy="525218"/>
          </a:xfrm>
          <a:prstGeom prst="line">
            <a:avLst/>
          </a:prstGeom>
          <a:ln w="38100">
            <a:solidFill>
              <a:schemeClr val="tx1"/>
            </a:solidFill>
            <a:prstDash val="solid"/>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8" name="직선 연결선 37">
            <a:extLst>
              <a:ext uri="{FF2B5EF4-FFF2-40B4-BE49-F238E27FC236}">
                <a16:creationId xmlns:a16="http://schemas.microsoft.com/office/drawing/2014/main" id="{23098915-2A14-47E7-A56C-233C6F6E9EAD}"/>
              </a:ext>
            </a:extLst>
          </p:cNvPr>
          <p:cNvCxnSpPr>
            <a:cxnSpLocks/>
            <a:stCxn id="6" idx="3"/>
            <a:endCxn id="7" idx="1"/>
          </p:cNvCxnSpPr>
          <p:nvPr/>
        </p:nvCxnSpPr>
        <p:spPr>
          <a:xfrm>
            <a:off x="4864551" y="4403558"/>
            <a:ext cx="537076" cy="755075"/>
          </a:xfrm>
          <a:prstGeom prst="line">
            <a:avLst/>
          </a:prstGeom>
          <a:ln w="38100">
            <a:solidFill>
              <a:schemeClr val="tx1"/>
            </a:solidFill>
            <a:prstDash val="solid"/>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1" name="직선 연결선 40">
            <a:extLst>
              <a:ext uri="{FF2B5EF4-FFF2-40B4-BE49-F238E27FC236}">
                <a16:creationId xmlns:a16="http://schemas.microsoft.com/office/drawing/2014/main" id="{C4FE725B-D9C7-42D7-A786-F2248269029D}"/>
              </a:ext>
            </a:extLst>
          </p:cNvPr>
          <p:cNvCxnSpPr>
            <a:cxnSpLocks/>
            <a:stCxn id="12" idx="6"/>
            <a:endCxn id="7" idx="2"/>
          </p:cNvCxnSpPr>
          <p:nvPr/>
        </p:nvCxnSpPr>
        <p:spPr>
          <a:xfrm>
            <a:off x="3431143" y="5121091"/>
            <a:ext cx="1934280" cy="128176"/>
          </a:xfrm>
          <a:prstGeom prst="line">
            <a:avLst/>
          </a:prstGeom>
          <a:ln w="38100">
            <a:solidFill>
              <a:schemeClr val="tx1"/>
            </a:solidFill>
            <a:prstDash val="solid"/>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C66AAEE6-EDE0-4D82-AE38-8D8CA9423B93}"/>
              </a:ext>
            </a:extLst>
          </p:cNvPr>
          <p:cNvSpPr txBox="1"/>
          <p:nvPr/>
        </p:nvSpPr>
        <p:spPr>
          <a:xfrm>
            <a:off x="4132366" y="5621935"/>
            <a:ext cx="3976917" cy="923330"/>
          </a:xfrm>
          <a:prstGeom prst="rect">
            <a:avLst/>
          </a:prstGeom>
          <a:noFill/>
          <a:ln>
            <a:solidFill>
              <a:schemeClr val="tx1"/>
            </a:solidFill>
          </a:ln>
        </p:spPr>
        <p:txBody>
          <a:bodyPr wrap="square" rtlCol="0">
            <a:spAutoFit/>
          </a:bodyPr>
          <a:lstStyle/>
          <a:p>
            <a:pPr marL="285750" indent="-285750">
              <a:buFont typeface="Arial" panose="020B0604020202020204" pitchFamily="34" charset="0"/>
              <a:buChar char="•"/>
            </a:pPr>
            <a:r>
              <a:rPr lang="en-US" altLang="ko-KR" dirty="0"/>
              <a:t>Source will now send information to </a:t>
            </a:r>
            <a:r>
              <a:rPr lang="en-US" altLang="ko-KR" b="1" dirty="0"/>
              <a:t>both the adversary and the base station</a:t>
            </a:r>
            <a:endParaRPr lang="ko-KR" altLang="en-US" b="1" dirty="0"/>
          </a:p>
        </p:txBody>
      </p:sp>
    </p:spTree>
    <p:extLst>
      <p:ext uri="{BB962C8B-B14F-4D97-AF65-F5344CB8AC3E}">
        <p14:creationId xmlns:p14="http://schemas.microsoft.com/office/powerpoint/2010/main" val="191593748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348344" y="260364"/>
            <a:ext cx="9818006" cy="720000"/>
          </a:xfrm>
        </p:spPr>
        <p:txBody>
          <a:bodyPr>
            <a:noAutofit/>
          </a:bodyPr>
          <a:lstStyle/>
          <a:p>
            <a:r>
              <a:rPr lang="en-US" altLang="ko-KR" sz="4400" dirty="0"/>
              <a:t>Directed Diffusion</a:t>
            </a:r>
            <a:endParaRPr lang="ko-KR" altLang="en-US" sz="4400" dirty="0"/>
          </a:p>
        </p:txBody>
      </p:sp>
      <p:sp>
        <p:nvSpPr>
          <p:cNvPr id="3" name="내용 개체 틀 2"/>
          <p:cNvSpPr>
            <a:spLocks noGrp="1"/>
          </p:cNvSpPr>
          <p:nvPr>
            <p:ph idx="1"/>
          </p:nvPr>
        </p:nvSpPr>
        <p:spPr>
          <a:xfrm>
            <a:off x="255806" y="1275200"/>
            <a:ext cx="11514853" cy="5206281"/>
          </a:xfrm>
        </p:spPr>
        <p:txBody>
          <a:bodyPr>
            <a:normAutofit/>
          </a:bodyPr>
          <a:lstStyle/>
          <a:p>
            <a:r>
              <a:rPr lang="en-US" altLang="ko-KR" dirty="0"/>
              <a:t>Attacks</a:t>
            </a:r>
          </a:p>
          <a:p>
            <a:pPr lvl="1"/>
            <a:r>
              <a:rPr lang="en-US" altLang="ko-KR" dirty="0"/>
              <a:t>3) Path influence</a:t>
            </a:r>
          </a:p>
          <a:p>
            <a:pPr lvl="2"/>
            <a:r>
              <a:rPr lang="en-US" altLang="ko-KR" dirty="0"/>
              <a:t>Spoofing Reinforcement</a:t>
            </a:r>
          </a:p>
          <a:p>
            <a:pPr lvl="2">
              <a:buFont typeface="Wingdings" panose="05000000000000000000" pitchFamily="2" charset="2"/>
              <a:buChar char="Ø"/>
            </a:pPr>
            <a:r>
              <a:rPr lang="en-US" altLang="ko-KR" dirty="0"/>
              <a:t>Data events generated upstream by legitimate sources will be drawn through </a:t>
            </a:r>
            <a:r>
              <a:rPr lang="en-US" altLang="ko-KR" b="1" dirty="0"/>
              <a:t>adversary</a:t>
            </a:r>
          </a:p>
          <a:p>
            <a:pPr lvl="2">
              <a:buFont typeface="Wingdings" panose="05000000000000000000" pitchFamily="2" charset="2"/>
              <a:buChar char="Ø"/>
            </a:pPr>
            <a:r>
              <a:rPr lang="en-US" altLang="ko-KR" dirty="0"/>
              <a:t>Alternate event flows will be negatively reinforced by </a:t>
            </a:r>
            <a:r>
              <a:rPr lang="en-US" altLang="ko-KR" b="1" dirty="0"/>
              <a:t>adversary</a:t>
            </a:r>
          </a:p>
          <a:p>
            <a:pPr lvl="2">
              <a:buFont typeface="Wingdings" panose="05000000000000000000" pitchFamily="2" charset="2"/>
              <a:buChar char="Ø"/>
            </a:pPr>
            <a:r>
              <a:rPr lang="en-US" altLang="ko-KR" b="1" dirty="0"/>
              <a:t>Adversary</a:t>
            </a:r>
            <a:r>
              <a:rPr lang="en-US" altLang="ko-KR" dirty="0"/>
              <a:t> will be positively reinforced</a:t>
            </a:r>
          </a:p>
          <a:p>
            <a:pPr lvl="2">
              <a:buFont typeface="Wingdings" panose="05000000000000000000" pitchFamily="2" charset="2"/>
              <a:buChar char="Ø"/>
            </a:pPr>
            <a:r>
              <a:rPr lang="en-US" altLang="ko-KR" u="sng" dirty="0"/>
              <a:t>As result, any data flow will propagate through the adversary</a:t>
            </a:r>
          </a:p>
          <a:p>
            <a:pPr lvl="1"/>
            <a:r>
              <a:rPr lang="en-US" altLang="ko-KR" dirty="0"/>
              <a:t>4) Selective forwarding and data tampering</a:t>
            </a:r>
          </a:p>
          <a:p>
            <a:pPr lvl="2"/>
            <a:r>
              <a:rPr lang="en-US" altLang="ko-KR" dirty="0"/>
              <a:t>Use of above attack, by putting adversary in the flow, adversary can modify and selectively forward packets</a:t>
            </a:r>
          </a:p>
          <a:p>
            <a:pPr lvl="1"/>
            <a:r>
              <a:rPr lang="en-US" altLang="ko-KR" dirty="0"/>
              <a:t>5) Wormhole/Sinkhole</a:t>
            </a:r>
          </a:p>
          <a:p>
            <a:pPr lvl="2"/>
            <a:r>
              <a:rPr lang="en-US" altLang="ko-KR" dirty="0" err="1"/>
              <a:t>Labtop</a:t>
            </a:r>
            <a:r>
              <a:rPr lang="en-US" altLang="ko-KR" dirty="0"/>
              <a:t>-class adversary can exert greater influence by creating a wormhole</a:t>
            </a:r>
          </a:p>
          <a:p>
            <a:pPr lvl="1"/>
            <a:r>
              <a:rPr lang="en-US" altLang="ko-KR" dirty="0"/>
              <a:t>6) Sybil Attack</a:t>
            </a:r>
          </a:p>
          <a:p>
            <a:pPr lvl="1"/>
            <a:endParaRPr lang="en-US" altLang="ko-KR" dirty="0"/>
          </a:p>
          <a:p>
            <a:pPr lvl="1"/>
            <a:endParaRPr lang="en-US" altLang="ko-KR" dirty="0"/>
          </a:p>
          <a:p>
            <a:pPr lvl="1"/>
            <a:endParaRPr lang="en-US" altLang="ko-KR" dirty="0"/>
          </a:p>
        </p:txBody>
      </p:sp>
      <p:sp>
        <p:nvSpPr>
          <p:cNvPr id="4" name="날짜 개체 틀 3"/>
          <p:cNvSpPr>
            <a:spLocks noGrp="1"/>
          </p:cNvSpPr>
          <p:nvPr>
            <p:ph type="dt" sz="half" idx="10"/>
          </p:nvPr>
        </p:nvSpPr>
        <p:spPr/>
        <p:txBody>
          <a:bodyPr/>
          <a:lstStyle/>
          <a:p>
            <a:fld id="{89CCCAEA-CCB0-4848-9971-CD72AA5B9D6E}" type="datetime1">
              <a:rPr lang="ko-KR" altLang="en-US" smtClean="0"/>
              <a:pPr/>
              <a:t>2020-11-17</a:t>
            </a:fld>
            <a:endParaRPr lang="ko-KR" altLang="en-US" dirty="0"/>
          </a:p>
        </p:txBody>
      </p:sp>
      <p:sp>
        <p:nvSpPr>
          <p:cNvPr id="5" name="슬라이드 번호 개체 틀 4"/>
          <p:cNvSpPr>
            <a:spLocks noGrp="1"/>
          </p:cNvSpPr>
          <p:nvPr>
            <p:ph type="sldNum" sz="quarter" idx="12"/>
          </p:nvPr>
        </p:nvSpPr>
        <p:spPr/>
        <p:txBody>
          <a:bodyPr/>
          <a:lstStyle/>
          <a:p>
            <a:fld id="{AD68BFA4-A7DE-4C49-BCEC-B3A47435A975}" type="slidenum">
              <a:rPr lang="ko-KR" altLang="en-US" smtClean="0"/>
              <a:t>51</a:t>
            </a:fld>
            <a:endParaRPr lang="ko-KR" altLang="en-US"/>
          </a:p>
        </p:txBody>
      </p:sp>
    </p:spTree>
    <p:extLst>
      <p:ext uri="{BB962C8B-B14F-4D97-AF65-F5344CB8AC3E}">
        <p14:creationId xmlns:p14="http://schemas.microsoft.com/office/powerpoint/2010/main" val="190089811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348344" y="260364"/>
            <a:ext cx="9818006" cy="720000"/>
          </a:xfrm>
        </p:spPr>
        <p:txBody>
          <a:bodyPr>
            <a:noAutofit/>
          </a:bodyPr>
          <a:lstStyle/>
          <a:p>
            <a:r>
              <a:rPr lang="en-US" altLang="ko-KR" sz="4400" dirty="0"/>
              <a:t>Geographic Routing</a:t>
            </a:r>
            <a:endParaRPr lang="ko-KR" altLang="en-US" sz="4400" dirty="0"/>
          </a:p>
        </p:txBody>
      </p:sp>
      <p:sp>
        <p:nvSpPr>
          <p:cNvPr id="3" name="내용 개체 틀 2"/>
          <p:cNvSpPr>
            <a:spLocks noGrp="1"/>
          </p:cNvSpPr>
          <p:nvPr>
            <p:ph idx="1"/>
          </p:nvPr>
        </p:nvSpPr>
        <p:spPr>
          <a:xfrm>
            <a:off x="255806" y="1275200"/>
            <a:ext cx="11514853" cy="5206281"/>
          </a:xfrm>
        </p:spPr>
        <p:txBody>
          <a:bodyPr>
            <a:normAutofit/>
          </a:bodyPr>
          <a:lstStyle/>
          <a:p>
            <a:r>
              <a:rPr lang="en-US" altLang="ko-KR" b="1" dirty="0"/>
              <a:t>Geographic Routing</a:t>
            </a:r>
          </a:p>
          <a:p>
            <a:pPr lvl="1"/>
            <a:r>
              <a:rPr lang="en-US" altLang="ko-KR" b="1" dirty="0"/>
              <a:t>Greedy Perimeter Stateless Routing (GPSR)</a:t>
            </a:r>
          </a:p>
          <a:p>
            <a:pPr lvl="2"/>
            <a:r>
              <a:rPr lang="en-US" altLang="ko-KR" dirty="0"/>
              <a:t>Uses greedy forwarding at each hop</a:t>
            </a:r>
          </a:p>
          <a:p>
            <a:pPr lvl="2"/>
            <a:r>
              <a:rPr lang="en-US" altLang="ko-KR" dirty="0"/>
              <a:t>When forwarding fails, GPSR recovers by routing around the perimeter</a:t>
            </a:r>
          </a:p>
          <a:p>
            <a:pPr lvl="2"/>
            <a:r>
              <a:rPr lang="en-US" altLang="ko-KR" dirty="0"/>
              <a:t>Drawbacks: likely to use one path, which will lead uneven energy-consumption</a:t>
            </a:r>
          </a:p>
        </p:txBody>
      </p:sp>
      <p:sp>
        <p:nvSpPr>
          <p:cNvPr id="4" name="날짜 개체 틀 3"/>
          <p:cNvSpPr>
            <a:spLocks noGrp="1"/>
          </p:cNvSpPr>
          <p:nvPr>
            <p:ph type="dt" sz="half" idx="10"/>
          </p:nvPr>
        </p:nvSpPr>
        <p:spPr/>
        <p:txBody>
          <a:bodyPr/>
          <a:lstStyle/>
          <a:p>
            <a:fld id="{89CCCAEA-CCB0-4848-9971-CD72AA5B9D6E}" type="datetime1">
              <a:rPr lang="ko-KR" altLang="en-US" smtClean="0"/>
              <a:pPr/>
              <a:t>2020-11-17</a:t>
            </a:fld>
            <a:endParaRPr lang="ko-KR" altLang="en-US" dirty="0"/>
          </a:p>
        </p:txBody>
      </p:sp>
      <p:sp>
        <p:nvSpPr>
          <p:cNvPr id="5" name="슬라이드 번호 개체 틀 4"/>
          <p:cNvSpPr>
            <a:spLocks noGrp="1"/>
          </p:cNvSpPr>
          <p:nvPr>
            <p:ph type="sldNum" sz="quarter" idx="12"/>
          </p:nvPr>
        </p:nvSpPr>
        <p:spPr/>
        <p:txBody>
          <a:bodyPr/>
          <a:lstStyle/>
          <a:p>
            <a:fld id="{AD68BFA4-A7DE-4C49-BCEC-B3A47435A975}" type="slidenum">
              <a:rPr lang="ko-KR" altLang="en-US" smtClean="0"/>
              <a:t>52</a:t>
            </a:fld>
            <a:endParaRPr lang="ko-KR" altLang="en-US"/>
          </a:p>
        </p:txBody>
      </p:sp>
      <p:pic>
        <p:nvPicPr>
          <p:cNvPr id="6" name="그림 5">
            <a:extLst>
              <a:ext uri="{FF2B5EF4-FFF2-40B4-BE49-F238E27FC236}">
                <a16:creationId xmlns:a16="http://schemas.microsoft.com/office/drawing/2014/main" id="{5FB0CD1B-46E8-4F0D-BA44-EE7EF24F1A37}"/>
              </a:ext>
            </a:extLst>
          </p:cNvPr>
          <p:cNvPicPr>
            <a:picLocks noChangeAspect="1"/>
          </p:cNvPicPr>
          <p:nvPr/>
        </p:nvPicPr>
        <p:blipFill>
          <a:blip r:embed="rId2"/>
          <a:stretch>
            <a:fillRect/>
          </a:stretch>
        </p:blipFill>
        <p:spPr>
          <a:xfrm>
            <a:off x="2971800" y="3429000"/>
            <a:ext cx="5025941" cy="2987049"/>
          </a:xfrm>
          <a:prstGeom prst="rect">
            <a:avLst/>
          </a:prstGeom>
        </p:spPr>
      </p:pic>
    </p:spTree>
    <p:extLst>
      <p:ext uri="{BB962C8B-B14F-4D97-AF65-F5344CB8AC3E}">
        <p14:creationId xmlns:p14="http://schemas.microsoft.com/office/powerpoint/2010/main" val="189461182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348344" y="260364"/>
            <a:ext cx="9818006" cy="720000"/>
          </a:xfrm>
        </p:spPr>
        <p:txBody>
          <a:bodyPr>
            <a:noAutofit/>
          </a:bodyPr>
          <a:lstStyle/>
          <a:p>
            <a:r>
              <a:rPr lang="en-US" altLang="ko-KR" sz="4400" dirty="0"/>
              <a:t>Geographic Routing</a:t>
            </a:r>
            <a:endParaRPr lang="ko-KR" altLang="en-US" sz="4400" dirty="0"/>
          </a:p>
        </p:txBody>
      </p:sp>
      <p:sp>
        <p:nvSpPr>
          <p:cNvPr id="3" name="내용 개체 틀 2"/>
          <p:cNvSpPr>
            <a:spLocks noGrp="1"/>
          </p:cNvSpPr>
          <p:nvPr>
            <p:ph idx="1"/>
          </p:nvPr>
        </p:nvSpPr>
        <p:spPr>
          <a:xfrm>
            <a:off x="255806" y="1275200"/>
            <a:ext cx="11514853" cy="5206281"/>
          </a:xfrm>
        </p:spPr>
        <p:txBody>
          <a:bodyPr>
            <a:normAutofit/>
          </a:bodyPr>
          <a:lstStyle/>
          <a:p>
            <a:r>
              <a:rPr lang="en-US" altLang="ko-KR" b="1" dirty="0"/>
              <a:t>Geographic and Energy Aware Routing (GEAR)</a:t>
            </a:r>
          </a:p>
          <a:p>
            <a:pPr lvl="1"/>
            <a:r>
              <a:rPr lang="en-US" altLang="ko-KR" dirty="0"/>
              <a:t>GEAR considers the </a:t>
            </a:r>
            <a:r>
              <a:rPr lang="en-US" altLang="ko-KR" b="1" dirty="0"/>
              <a:t>remaining energy </a:t>
            </a:r>
            <a:r>
              <a:rPr lang="en-US" altLang="ko-KR" dirty="0"/>
              <a:t>of the node when forwarding packets</a:t>
            </a:r>
          </a:p>
          <a:p>
            <a:pPr lvl="1"/>
            <a:r>
              <a:rPr lang="en-US" altLang="ko-KR" dirty="0"/>
              <a:t>The responsibility for routing a flow is more evenly distributed</a:t>
            </a:r>
          </a:p>
          <a:p>
            <a:r>
              <a:rPr lang="en-US" altLang="ko-KR" dirty="0"/>
              <a:t>Both GEAR and GPSR protocols require location information of nodes</a:t>
            </a:r>
          </a:p>
        </p:txBody>
      </p:sp>
      <p:sp>
        <p:nvSpPr>
          <p:cNvPr id="4" name="날짜 개체 틀 3"/>
          <p:cNvSpPr>
            <a:spLocks noGrp="1"/>
          </p:cNvSpPr>
          <p:nvPr>
            <p:ph type="dt" sz="half" idx="10"/>
          </p:nvPr>
        </p:nvSpPr>
        <p:spPr/>
        <p:txBody>
          <a:bodyPr/>
          <a:lstStyle/>
          <a:p>
            <a:fld id="{89CCCAEA-CCB0-4848-9971-CD72AA5B9D6E}" type="datetime1">
              <a:rPr lang="ko-KR" altLang="en-US" smtClean="0"/>
              <a:pPr/>
              <a:t>2020-11-17</a:t>
            </a:fld>
            <a:endParaRPr lang="ko-KR" altLang="en-US" dirty="0"/>
          </a:p>
        </p:txBody>
      </p:sp>
      <p:sp>
        <p:nvSpPr>
          <p:cNvPr id="5" name="슬라이드 번호 개체 틀 4"/>
          <p:cNvSpPr>
            <a:spLocks noGrp="1"/>
          </p:cNvSpPr>
          <p:nvPr>
            <p:ph type="sldNum" sz="quarter" idx="12"/>
          </p:nvPr>
        </p:nvSpPr>
        <p:spPr/>
        <p:txBody>
          <a:bodyPr/>
          <a:lstStyle/>
          <a:p>
            <a:fld id="{AD68BFA4-A7DE-4C49-BCEC-B3A47435A975}" type="slidenum">
              <a:rPr lang="ko-KR" altLang="en-US" smtClean="0"/>
              <a:t>53</a:t>
            </a:fld>
            <a:endParaRPr lang="ko-KR" altLang="en-US"/>
          </a:p>
        </p:txBody>
      </p:sp>
    </p:spTree>
    <p:extLst>
      <p:ext uri="{BB962C8B-B14F-4D97-AF65-F5344CB8AC3E}">
        <p14:creationId xmlns:p14="http://schemas.microsoft.com/office/powerpoint/2010/main" val="146612778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348344" y="260364"/>
            <a:ext cx="9818006" cy="720000"/>
          </a:xfrm>
        </p:spPr>
        <p:txBody>
          <a:bodyPr>
            <a:noAutofit/>
          </a:bodyPr>
          <a:lstStyle/>
          <a:p>
            <a:r>
              <a:rPr lang="en-US" altLang="ko-KR" sz="4400" dirty="0"/>
              <a:t>Geographic Routing</a:t>
            </a:r>
            <a:endParaRPr lang="ko-KR" altLang="en-US" sz="4400" dirty="0"/>
          </a:p>
        </p:txBody>
      </p:sp>
      <p:sp>
        <p:nvSpPr>
          <p:cNvPr id="3" name="내용 개체 틀 2"/>
          <p:cNvSpPr>
            <a:spLocks noGrp="1"/>
          </p:cNvSpPr>
          <p:nvPr>
            <p:ph idx="1"/>
          </p:nvPr>
        </p:nvSpPr>
        <p:spPr>
          <a:xfrm>
            <a:off x="255806" y="1275200"/>
            <a:ext cx="11514853" cy="5206281"/>
          </a:xfrm>
        </p:spPr>
        <p:txBody>
          <a:bodyPr>
            <a:normAutofit/>
          </a:bodyPr>
          <a:lstStyle/>
          <a:p>
            <a:r>
              <a:rPr lang="en-US" altLang="ko-KR" b="1" dirty="0"/>
              <a:t>The Sybil Attack</a:t>
            </a:r>
          </a:p>
          <a:p>
            <a:pPr lvl="1"/>
            <a:r>
              <a:rPr lang="en-US" altLang="ko-KR" dirty="0"/>
              <a:t>Adversary can advertise itself as multiples nodes in different places</a:t>
            </a:r>
          </a:p>
        </p:txBody>
      </p:sp>
      <p:sp>
        <p:nvSpPr>
          <p:cNvPr id="4" name="날짜 개체 틀 3"/>
          <p:cNvSpPr>
            <a:spLocks noGrp="1"/>
          </p:cNvSpPr>
          <p:nvPr>
            <p:ph type="dt" sz="half" idx="10"/>
          </p:nvPr>
        </p:nvSpPr>
        <p:spPr/>
        <p:txBody>
          <a:bodyPr/>
          <a:lstStyle/>
          <a:p>
            <a:fld id="{89CCCAEA-CCB0-4848-9971-CD72AA5B9D6E}" type="datetime1">
              <a:rPr lang="ko-KR" altLang="en-US" smtClean="0"/>
              <a:pPr/>
              <a:t>2020-11-17</a:t>
            </a:fld>
            <a:endParaRPr lang="ko-KR" altLang="en-US" dirty="0"/>
          </a:p>
        </p:txBody>
      </p:sp>
      <p:sp>
        <p:nvSpPr>
          <p:cNvPr id="5" name="슬라이드 번호 개체 틀 4"/>
          <p:cNvSpPr>
            <a:spLocks noGrp="1"/>
          </p:cNvSpPr>
          <p:nvPr>
            <p:ph type="sldNum" sz="quarter" idx="12"/>
          </p:nvPr>
        </p:nvSpPr>
        <p:spPr/>
        <p:txBody>
          <a:bodyPr/>
          <a:lstStyle/>
          <a:p>
            <a:fld id="{AD68BFA4-A7DE-4C49-BCEC-B3A47435A975}" type="slidenum">
              <a:rPr lang="ko-KR" altLang="en-US" smtClean="0"/>
              <a:t>54</a:t>
            </a:fld>
            <a:endParaRPr lang="ko-KR" altLang="en-US"/>
          </a:p>
        </p:txBody>
      </p:sp>
      <p:pic>
        <p:nvPicPr>
          <p:cNvPr id="6" name="그림 5">
            <a:extLst>
              <a:ext uri="{FF2B5EF4-FFF2-40B4-BE49-F238E27FC236}">
                <a16:creationId xmlns:a16="http://schemas.microsoft.com/office/drawing/2014/main" id="{668471B6-BC8E-4B0B-8D8F-31F861046765}"/>
              </a:ext>
            </a:extLst>
          </p:cNvPr>
          <p:cNvPicPr>
            <a:picLocks noChangeAspect="1"/>
          </p:cNvPicPr>
          <p:nvPr/>
        </p:nvPicPr>
        <p:blipFill>
          <a:blip r:embed="rId2"/>
          <a:stretch>
            <a:fillRect/>
          </a:stretch>
        </p:blipFill>
        <p:spPr>
          <a:xfrm>
            <a:off x="6617369" y="3053602"/>
            <a:ext cx="4548940" cy="3302748"/>
          </a:xfrm>
          <a:prstGeom prst="rect">
            <a:avLst/>
          </a:prstGeom>
        </p:spPr>
      </p:pic>
    </p:spTree>
    <p:extLst>
      <p:ext uri="{BB962C8B-B14F-4D97-AF65-F5344CB8AC3E}">
        <p14:creationId xmlns:p14="http://schemas.microsoft.com/office/powerpoint/2010/main" val="367883388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348344" y="260364"/>
            <a:ext cx="9818006" cy="720000"/>
          </a:xfrm>
        </p:spPr>
        <p:txBody>
          <a:bodyPr>
            <a:noAutofit/>
          </a:bodyPr>
          <a:lstStyle/>
          <a:p>
            <a:r>
              <a:rPr lang="en-US" altLang="ko-KR" sz="4400" dirty="0"/>
              <a:t>Geographic Routing</a:t>
            </a:r>
            <a:endParaRPr lang="ko-KR" altLang="en-US" sz="4400" dirty="0"/>
          </a:p>
        </p:txBody>
      </p:sp>
      <p:sp>
        <p:nvSpPr>
          <p:cNvPr id="3" name="내용 개체 틀 2"/>
          <p:cNvSpPr>
            <a:spLocks noGrp="1"/>
          </p:cNvSpPr>
          <p:nvPr>
            <p:ph idx="1"/>
          </p:nvPr>
        </p:nvSpPr>
        <p:spPr>
          <a:xfrm>
            <a:off x="255806" y="1275200"/>
            <a:ext cx="11514853" cy="5206281"/>
          </a:xfrm>
        </p:spPr>
        <p:txBody>
          <a:bodyPr>
            <a:normAutofit/>
          </a:bodyPr>
          <a:lstStyle/>
          <a:p>
            <a:r>
              <a:rPr lang="en-US" altLang="ko-KR" b="1" dirty="0"/>
              <a:t>Routing Loop Attack</a:t>
            </a:r>
          </a:p>
          <a:p>
            <a:pPr lvl="1"/>
            <a:r>
              <a:rPr lang="en-US" altLang="ko-KR" dirty="0"/>
              <a:t>Assume the radio ranges only a unit, and C wants to send packet to D</a:t>
            </a:r>
          </a:p>
          <a:p>
            <a:pPr lvl="1"/>
            <a:r>
              <a:rPr lang="en-US" altLang="ko-KR" dirty="0"/>
              <a:t>By fooling the C node that B is at (2,1), C will send packets, but reaching to B at (0,1)</a:t>
            </a:r>
          </a:p>
          <a:p>
            <a:pPr lvl="1"/>
            <a:r>
              <a:rPr lang="en-US" altLang="ko-KR" dirty="0"/>
              <a:t>Because B believes C is closer to D, it sends the packet to C</a:t>
            </a:r>
          </a:p>
        </p:txBody>
      </p:sp>
      <p:sp>
        <p:nvSpPr>
          <p:cNvPr id="4" name="날짜 개체 틀 3"/>
          <p:cNvSpPr>
            <a:spLocks noGrp="1"/>
          </p:cNvSpPr>
          <p:nvPr>
            <p:ph type="dt" sz="half" idx="10"/>
          </p:nvPr>
        </p:nvSpPr>
        <p:spPr/>
        <p:txBody>
          <a:bodyPr/>
          <a:lstStyle/>
          <a:p>
            <a:fld id="{89CCCAEA-CCB0-4848-9971-CD72AA5B9D6E}" type="datetime1">
              <a:rPr lang="ko-KR" altLang="en-US" smtClean="0"/>
              <a:pPr/>
              <a:t>2020-11-17</a:t>
            </a:fld>
            <a:endParaRPr lang="ko-KR" altLang="en-US" dirty="0"/>
          </a:p>
        </p:txBody>
      </p:sp>
      <p:sp>
        <p:nvSpPr>
          <p:cNvPr id="5" name="슬라이드 번호 개체 틀 4"/>
          <p:cNvSpPr>
            <a:spLocks noGrp="1"/>
          </p:cNvSpPr>
          <p:nvPr>
            <p:ph type="sldNum" sz="quarter" idx="12"/>
          </p:nvPr>
        </p:nvSpPr>
        <p:spPr/>
        <p:txBody>
          <a:bodyPr/>
          <a:lstStyle/>
          <a:p>
            <a:fld id="{AD68BFA4-A7DE-4C49-BCEC-B3A47435A975}" type="slidenum">
              <a:rPr lang="ko-KR" altLang="en-US" smtClean="0"/>
              <a:t>55</a:t>
            </a:fld>
            <a:endParaRPr lang="ko-KR" altLang="en-US"/>
          </a:p>
        </p:txBody>
      </p:sp>
      <p:pic>
        <p:nvPicPr>
          <p:cNvPr id="7" name="그림 6">
            <a:extLst>
              <a:ext uri="{FF2B5EF4-FFF2-40B4-BE49-F238E27FC236}">
                <a16:creationId xmlns:a16="http://schemas.microsoft.com/office/drawing/2014/main" id="{05506F93-72EC-4E20-9A24-EFFF057910E1}"/>
              </a:ext>
            </a:extLst>
          </p:cNvPr>
          <p:cNvPicPr>
            <a:picLocks noChangeAspect="1"/>
          </p:cNvPicPr>
          <p:nvPr/>
        </p:nvPicPr>
        <p:blipFill>
          <a:blip r:embed="rId2"/>
          <a:stretch>
            <a:fillRect/>
          </a:stretch>
        </p:blipFill>
        <p:spPr>
          <a:xfrm>
            <a:off x="6811200" y="4039088"/>
            <a:ext cx="4578517" cy="2317262"/>
          </a:xfrm>
          <a:prstGeom prst="rect">
            <a:avLst/>
          </a:prstGeom>
        </p:spPr>
      </p:pic>
    </p:spTree>
    <p:extLst>
      <p:ext uri="{BB962C8B-B14F-4D97-AF65-F5344CB8AC3E}">
        <p14:creationId xmlns:p14="http://schemas.microsoft.com/office/powerpoint/2010/main" val="88836411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번호 개체 틀 1">
            <a:extLst>
              <a:ext uri="{FF2B5EF4-FFF2-40B4-BE49-F238E27FC236}">
                <a16:creationId xmlns:a16="http://schemas.microsoft.com/office/drawing/2014/main" id="{79AE2DB2-9F98-4864-9758-5EBB839C8E6D}"/>
              </a:ext>
            </a:extLst>
          </p:cNvPr>
          <p:cNvSpPr>
            <a:spLocks noGrp="1"/>
          </p:cNvSpPr>
          <p:nvPr>
            <p:ph type="sldNum" sz="quarter" idx="12"/>
          </p:nvPr>
        </p:nvSpPr>
        <p:spPr/>
        <p:txBody>
          <a:bodyPr/>
          <a:lstStyle/>
          <a:p>
            <a:fld id="{AD68BFA4-A7DE-4C49-BCEC-B3A47435A975}" type="slidenum">
              <a:rPr lang="ko-KR" altLang="en-US" smtClean="0"/>
              <a:t>56</a:t>
            </a:fld>
            <a:endParaRPr lang="ko-KR" altLang="en-US"/>
          </a:p>
        </p:txBody>
      </p:sp>
      <p:sp>
        <p:nvSpPr>
          <p:cNvPr id="3" name="제목 1">
            <a:extLst>
              <a:ext uri="{FF2B5EF4-FFF2-40B4-BE49-F238E27FC236}">
                <a16:creationId xmlns:a16="http://schemas.microsoft.com/office/drawing/2014/main" id="{68491FAA-2F0D-4711-89F9-C80BF8D42511}"/>
              </a:ext>
            </a:extLst>
          </p:cNvPr>
          <p:cNvSpPr txBox="1">
            <a:spLocks/>
          </p:cNvSpPr>
          <p:nvPr/>
        </p:nvSpPr>
        <p:spPr>
          <a:xfrm>
            <a:off x="1070237" y="3069000"/>
            <a:ext cx="10370281" cy="720000"/>
          </a:xfrm>
          <a:prstGeom prst="rect">
            <a:avLst/>
          </a:prstGeom>
        </p:spPr>
        <p:txBody>
          <a:bodyPr>
            <a:noAutofit/>
          </a:bodyPr>
          <a:lstStyle>
            <a:lvl1pPr algn="l" defTabSz="914400" rtl="0" eaLnBrk="1" latinLnBrk="1" hangingPunct="1">
              <a:lnSpc>
                <a:spcPct val="90000"/>
              </a:lnSpc>
              <a:spcBef>
                <a:spcPct val="0"/>
              </a:spcBef>
              <a:buNone/>
              <a:defRPr sz="4000" b="1" kern="1200">
                <a:solidFill>
                  <a:schemeClr val="tx1"/>
                </a:solidFill>
                <a:latin typeface="+mj-lt"/>
                <a:ea typeface="+mj-ea"/>
                <a:cs typeface="+mj-cs"/>
              </a:defRPr>
            </a:lvl1pPr>
          </a:lstStyle>
          <a:p>
            <a:pPr algn="ctr"/>
            <a:r>
              <a:rPr lang="en-US" altLang="ko-KR" sz="4400" dirty="0"/>
              <a:t>Countermeasures</a:t>
            </a:r>
            <a:endParaRPr lang="ko-KR" altLang="en-US" sz="4400" dirty="0"/>
          </a:p>
        </p:txBody>
      </p:sp>
    </p:spTree>
    <p:extLst>
      <p:ext uri="{BB962C8B-B14F-4D97-AF65-F5344CB8AC3E}">
        <p14:creationId xmlns:p14="http://schemas.microsoft.com/office/powerpoint/2010/main" val="107104911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348344" y="260364"/>
            <a:ext cx="9818006" cy="720000"/>
          </a:xfrm>
        </p:spPr>
        <p:txBody>
          <a:bodyPr>
            <a:noAutofit/>
          </a:bodyPr>
          <a:lstStyle/>
          <a:p>
            <a:r>
              <a:rPr lang="en-US" altLang="ko-KR" sz="4400" dirty="0"/>
              <a:t>Outsider Attacks</a:t>
            </a:r>
            <a:endParaRPr lang="ko-KR" altLang="en-US" sz="4400" dirty="0"/>
          </a:p>
        </p:txBody>
      </p:sp>
      <p:sp>
        <p:nvSpPr>
          <p:cNvPr id="3" name="내용 개체 틀 2"/>
          <p:cNvSpPr>
            <a:spLocks noGrp="1"/>
          </p:cNvSpPr>
          <p:nvPr>
            <p:ph idx="1"/>
          </p:nvPr>
        </p:nvSpPr>
        <p:spPr>
          <a:xfrm>
            <a:off x="255806" y="1275200"/>
            <a:ext cx="11514853" cy="5206281"/>
          </a:xfrm>
        </p:spPr>
        <p:txBody>
          <a:bodyPr>
            <a:normAutofit/>
          </a:bodyPr>
          <a:lstStyle/>
          <a:p>
            <a:r>
              <a:rPr lang="en-US" altLang="ko-KR" u="sng" dirty="0"/>
              <a:t>Outsider Attacks </a:t>
            </a:r>
            <a:r>
              <a:rPr lang="en-US" altLang="ko-KR" dirty="0"/>
              <a:t>and Link Layer Security</a:t>
            </a:r>
          </a:p>
          <a:p>
            <a:pPr lvl="1"/>
            <a:r>
              <a:rPr lang="en-US" altLang="ko-KR" dirty="0"/>
              <a:t>Outsider attacks can be prevented by using </a:t>
            </a:r>
            <a:r>
              <a:rPr lang="en-US" altLang="ko-KR" b="1" dirty="0"/>
              <a:t>Globally Shared Key</a:t>
            </a:r>
          </a:p>
          <a:p>
            <a:pPr lvl="1"/>
            <a:r>
              <a:rPr lang="en-US" altLang="ko-KR" dirty="0"/>
              <a:t>1)Spoofing or altering the message</a:t>
            </a:r>
          </a:p>
          <a:p>
            <a:pPr lvl="2"/>
            <a:r>
              <a:rPr lang="en-US" altLang="ko-KR" dirty="0"/>
              <a:t>Only packets that has </a:t>
            </a:r>
            <a:r>
              <a:rPr lang="en-US" altLang="ko-KR" u="sng" dirty="0"/>
              <a:t>valid authentication code </a:t>
            </a:r>
            <a:r>
              <a:rPr lang="en-US" altLang="ko-KR" dirty="0"/>
              <a:t>will be noted as friendly packets</a:t>
            </a:r>
          </a:p>
          <a:p>
            <a:pPr lvl="2"/>
            <a:r>
              <a:rPr lang="en-US" altLang="ko-KR" b="1" dirty="0"/>
              <a:t>Altered message will easily be detected</a:t>
            </a:r>
          </a:p>
          <a:p>
            <a:pPr lvl="1"/>
            <a:r>
              <a:rPr lang="en-US" altLang="ko-KR" dirty="0"/>
              <a:t>2)Replaying Packets</a:t>
            </a:r>
          </a:p>
          <a:p>
            <a:pPr lvl="2"/>
            <a:r>
              <a:rPr lang="en-US" altLang="ko-KR" dirty="0"/>
              <a:t>Place monotonically increasing </a:t>
            </a:r>
            <a:r>
              <a:rPr lang="en-US" altLang="ko-KR" b="1" dirty="0"/>
              <a:t>counter</a:t>
            </a:r>
            <a:r>
              <a:rPr lang="en-US" altLang="ko-KR" dirty="0"/>
              <a:t> for each link</a:t>
            </a:r>
          </a:p>
          <a:p>
            <a:pPr lvl="2"/>
            <a:r>
              <a:rPr lang="en-US" altLang="ko-KR" dirty="0"/>
              <a:t>Only the packet that has correct counter value will be accepted</a:t>
            </a:r>
          </a:p>
          <a:p>
            <a:pPr lvl="1"/>
            <a:r>
              <a:rPr lang="en-US" altLang="ko-KR" dirty="0"/>
              <a:t>3)Sybil Attack, Sinkhole Attack, Selective Forwarding</a:t>
            </a:r>
          </a:p>
          <a:p>
            <a:pPr lvl="2"/>
            <a:r>
              <a:rPr lang="en-US" altLang="ko-KR" dirty="0"/>
              <a:t>These attack will fail because the adversary nodes don’t have </a:t>
            </a:r>
            <a:r>
              <a:rPr lang="en-US" altLang="ko-KR" b="1" dirty="0"/>
              <a:t>shared key</a:t>
            </a:r>
          </a:p>
          <a:p>
            <a:pPr lvl="2"/>
            <a:r>
              <a:rPr lang="en-US" altLang="ko-KR" b="1" dirty="0"/>
              <a:t>Unable to join the topology</a:t>
            </a:r>
          </a:p>
        </p:txBody>
      </p:sp>
      <p:sp>
        <p:nvSpPr>
          <p:cNvPr id="4" name="날짜 개체 틀 3"/>
          <p:cNvSpPr>
            <a:spLocks noGrp="1"/>
          </p:cNvSpPr>
          <p:nvPr>
            <p:ph type="dt" sz="half" idx="10"/>
          </p:nvPr>
        </p:nvSpPr>
        <p:spPr/>
        <p:txBody>
          <a:bodyPr/>
          <a:lstStyle/>
          <a:p>
            <a:fld id="{89CCCAEA-CCB0-4848-9971-CD72AA5B9D6E}" type="datetime1">
              <a:rPr lang="ko-KR" altLang="en-US" smtClean="0"/>
              <a:pPr/>
              <a:t>2020-11-17</a:t>
            </a:fld>
            <a:endParaRPr lang="ko-KR" altLang="en-US" dirty="0"/>
          </a:p>
        </p:txBody>
      </p:sp>
      <p:sp>
        <p:nvSpPr>
          <p:cNvPr id="5" name="슬라이드 번호 개체 틀 4"/>
          <p:cNvSpPr>
            <a:spLocks noGrp="1"/>
          </p:cNvSpPr>
          <p:nvPr>
            <p:ph type="sldNum" sz="quarter" idx="12"/>
          </p:nvPr>
        </p:nvSpPr>
        <p:spPr/>
        <p:txBody>
          <a:bodyPr/>
          <a:lstStyle/>
          <a:p>
            <a:fld id="{AD68BFA4-A7DE-4C49-BCEC-B3A47435A975}" type="slidenum">
              <a:rPr lang="ko-KR" altLang="en-US" smtClean="0"/>
              <a:t>57</a:t>
            </a:fld>
            <a:endParaRPr lang="ko-KR" altLang="en-US"/>
          </a:p>
        </p:txBody>
      </p:sp>
    </p:spTree>
    <p:extLst>
      <p:ext uri="{BB962C8B-B14F-4D97-AF65-F5344CB8AC3E}">
        <p14:creationId xmlns:p14="http://schemas.microsoft.com/office/powerpoint/2010/main" val="157486381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348344" y="260364"/>
            <a:ext cx="9818006" cy="720000"/>
          </a:xfrm>
        </p:spPr>
        <p:txBody>
          <a:bodyPr>
            <a:noAutofit/>
          </a:bodyPr>
          <a:lstStyle/>
          <a:p>
            <a:r>
              <a:rPr lang="en-US" altLang="ko-KR" sz="4400" dirty="0"/>
              <a:t>The Sybil Attack</a:t>
            </a:r>
          </a:p>
        </p:txBody>
      </p:sp>
      <p:sp>
        <p:nvSpPr>
          <p:cNvPr id="3" name="내용 개체 틀 2"/>
          <p:cNvSpPr>
            <a:spLocks noGrp="1"/>
          </p:cNvSpPr>
          <p:nvPr>
            <p:ph idx="1"/>
          </p:nvPr>
        </p:nvSpPr>
        <p:spPr>
          <a:xfrm>
            <a:off x="255806" y="1275200"/>
            <a:ext cx="11514853" cy="5206281"/>
          </a:xfrm>
        </p:spPr>
        <p:txBody>
          <a:bodyPr>
            <a:normAutofit/>
          </a:bodyPr>
          <a:lstStyle/>
          <a:p>
            <a:r>
              <a:rPr lang="en-US" altLang="ko-KR" dirty="0"/>
              <a:t>The </a:t>
            </a:r>
            <a:r>
              <a:rPr lang="en-US" altLang="ko-KR" b="1" dirty="0"/>
              <a:t>Sybil</a:t>
            </a:r>
            <a:r>
              <a:rPr lang="en-US" altLang="ko-KR" dirty="0"/>
              <a:t> Attack</a:t>
            </a:r>
          </a:p>
          <a:p>
            <a:pPr lvl="1"/>
            <a:r>
              <a:rPr lang="en-US" altLang="ko-KR" dirty="0"/>
              <a:t>If adversary attacks as insider, globally shared key doesn’t help</a:t>
            </a:r>
          </a:p>
          <a:p>
            <a:pPr lvl="1"/>
            <a:r>
              <a:rPr lang="en-US" altLang="ko-KR" dirty="0"/>
              <a:t>The attacks can be prevented by implementing </a:t>
            </a:r>
            <a:r>
              <a:rPr lang="en-US" altLang="ko-KR" u="sng" dirty="0"/>
              <a:t>public key cryptography</a:t>
            </a:r>
          </a:p>
          <a:p>
            <a:pPr lvl="2"/>
            <a:r>
              <a:rPr lang="en-US" altLang="ko-KR" b="1" dirty="0"/>
              <a:t>However, this method is beyond capabilities of sensor nodes</a:t>
            </a:r>
          </a:p>
          <a:p>
            <a:pPr lvl="1"/>
            <a:r>
              <a:rPr lang="en-US" altLang="ko-KR" dirty="0"/>
              <a:t>Solution: </a:t>
            </a:r>
          </a:p>
          <a:p>
            <a:pPr lvl="2"/>
            <a:r>
              <a:rPr lang="en-US" altLang="ko-KR" dirty="0"/>
              <a:t>1) Every node share a </a:t>
            </a:r>
            <a:r>
              <a:rPr lang="en-US" altLang="ko-KR" u="sng" dirty="0"/>
              <a:t>unique symmetric key</a:t>
            </a:r>
            <a:r>
              <a:rPr lang="en-US" altLang="ko-KR" dirty="0"/>
              <a:t> with a trusted base station</a:t>
            </a:r>
          </a:p>
          <a:p>
            <a:pPr lvl="2"/>
            <a:r>
              <a:rPr lang="en-US" altLang="ko-KR" dirty="0"/>
              <a:t>2) Between two nodes, verify other’s identity and establish a </a:t>
            </a:r>
            <a:r>
              <a:rPr lang="en-US" altLang="ko-KR" u="sng" dirty="0"/>
              <a:t>shared key</a:t>
            </a:r>
          </a:p>
          <a:p>
            <a:pPr lvl="2"/>
            <a:r>
              <a:rPr lang="en-US" altLang="ko-KR" dirty="0"/>
              <a:t>3) Use the resulting key to implement authenticated link between them</a:t>
            </a:r>
          </a:p>
        </p:txBody>
      </p:sp>
      <p:sp>
        <p:nvSpPr>
          <p:cNvPr id="4" name="날짜 개체 틀 3"/>
          <p:cNvSpPr>
            <a:spLocks noGrp="1"/>
          </p:cNvSpPr>
          <p:nvPr>
            <p:ph type="dt" sz="half" idx="10"/>
          </p:nvPr>
        </p:nvSpPr>
        <p:spPr/>
        <p:txBody>
          <a:bodyPr/>
          <a:lstStyle/>
          <a:p>
            <a:fld id="{89CCCAEA-CCB0-4848-9971-CD72AA5B9D6E}" type="datetime1">
              <a:rPr lang="ko-KR" altLang="en-US" smtClean="0"/>
              <a:pPr/>
              <a:t>2020-11-17</a:t>
            </a:fld>
            <a:endParaRPr lang="ko-KR" altLang="en-US" dirty="0"/>
          </a:p>
        </p:txBody>
      </p:sp>
      <p:sp>
        <p:nvSpPr>
          <p:cNvPr id="5" name="슬라이드 번호 개체 틀 4"/>
          <p:cNvSpPr>
            <a:spLocks noGrp="1"/>
          </p:cNvSpPr>
          <p:nvPr>
            <p:ph type="sldNum" sz="quarter" idx="12"/>
          </p:nvPr>
        </p:nvSpPr>
        <p:spPr/>
        <p:txBody>
          <a:bodyPr/>
          <a:lstStyle/>
          <a:p>
            <a:fld id="{AD68BFA4-A7DE-4C49-BCEC-B3A47435A975}" type="slidenum">
              <a:rPr lang="ko-KR" altLang="en-US" smtClean="0"/>
              <a:t>58</a:t>
            </a:fld>
            <a:endParaRPr lang="ko-KR" altLang="en-US"/>
          </a:p>
        </p:txBody>
      </p:sp>
    </p:spTree>
    <p:extLst>
      <p:ext uri="{BB962C8B-B14F-4D97-AF65-F5344CB8AC3E}">
        <p14:creationId xmlns:p14="http://schemas.microsoft.com/office/powerpoint/2010/main" val="67650379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348344" y="260364"/>
            <a:ext cx="9818006" cy="720000"/>
          </a:xfrm>
        </p:spPr>
        <p:txBody>
          <a:bodyPr>
            <a:noAutofit/>
          </a:bodyPr>
          <a:lstStyle/>
          <a:p>
            <a:r>
              <a:rPr lang="en-US" altLang="ko-KR" sz="4400" dirty="0">
                <a:latin typeface="Courier"/>
              </a:rPr>
              <a:t>HELLO</a:t>
            </a:r>
            <a:r>
              <a:rPr lang="en-US" altLang="ko-KR" sz="4400" dirty="0"/>
              <a:t> Flood Attacks</a:t>
            </a:r>
          </a:p>
        </p:txBody>
      </p:sp>
      <p:sp>
        <p:nvSpPr>
          <p:cNvPr id="3" name="내용 개체 틀 2"/>
          <p:cNvSpPr>
            <a:spLocks noGrp="1"/>
          </p:cNvSpPr>
          <p:nvPr>
            <p:ph idx="1"/>
          </p:nvPr>
        </p:nvSpPr>
        <p:spPr>
          <a:xfrm>
            <a:off x="255806" y="1275200"/>
            <a:ext cx="11514853" cy="5206281"/>
          </a:xfrm>
        </p:spPr>
        <p:txBody>
          <a:bodyPr>
            <a:normAutofit/>
          </a:bodyPr>
          <a:lstStyle/>
          <a:p>
            <a:r>
              <a:rPr lang="en-US" altLang="ko-KR" dirty="0">
                <a:latin typeface="Courier"/>
              </a:rPr>
              <a:t>HELLO</a:t>
            </a:r>
            <a:r>
              <a:rPr lang="en-US" altLang="ko-KR" dirty="0"/>
              <a:t> Flood Attacks</a:t>
            </a:r>
          </a:p>
          <a:p>
            <a:pPr lvl="1"/>
            <a:r>
              <a:rPr lang="en-US" altLang="ko-KR" dirty="0"/>
              <a:t>Solution: </a:t>
            </a:r>
            <a:r>
              <a:rPr lang="en-US" altLang="ko-KR" b="1" dirty="0"/>
              <a:t>verify the bidirectionality of a link</a:t>
            </a:r>
          </a:p>
          <a:p>
            <a:pPr lvl="1"/>
            <a:endParaRPr lang="en-US" altLang="ko-KR" b="1" dirty="0"/>
          </a:p>
        </p:txBody>
      </p:sp>
      <p:sp>
        <p:nvSpPr>
          <p:cNvPr id="4" name="날짜 개체 틀 3"/>
          <p:cNvSpPr>
            <a:spLocks noGrp="1"/>
          </p:cNvSpPr>
          <p:nvPr>
            <p:ph type="dt" sz="half" idx="10"/>
          </p:nvPr>
        </p:nvSpPr>
        <p:spPr/>
        <p:txBody>
          <a:bodyPr/>
          <a:lstStyle/>
          <a:p>
            <a:fld id="{89CCCAEA-CCB0-4848-9971-CD72AA5B9D6E}" type="datetime1">
              <a:rPr lang="ko-KR" altLang="en-US" smtClean="0"/>
              <a:pPr/>
              <a:t>2020-11-17</a:t>
            </a:fld>
            <a:endParaRPr lang="ko-KR" altLang="en-US" dirty="0"/>
          </a:p>
        </p:txBody>
      </p:sp>
      <p:sp>
        <p:nvSpPr>
          <p:cNvPr id="5" name="슬라이드 번호 개체 틀 4"/>
          <p:cNvSpPr>
            <a:spLocks noGrp="1"/>
          </p:cNvSpPr>
          <p:nvPr>
            <p:ph type="sldNum" sz="quarter" idx="12"/>
          </p:nvPr>
        </p:nvSpPr>
        <p:spPr/>
        <p:txBody>
          <a:bodyPr/>
          <a:lstStyle/>
          <a:p>
            <a:fld id="{AD68BFA4-A7DE-4C49-BCEC-B3A47435A975}" type="slidenum">
              <a:rPr lang="ko-KR" altLang="en-US" smtClean="0"/>
              <a:t>59</a:t>
            </a:fld>
            <a:endParaRPr lang="ko-KR" altLang="en-US"/>
          </a:p>
        </p:txBody>
      </p:sp>
    </p:spTree>
    <p:extLst>
      <p:ext uri="{BB962C8B-B14F-4D97-AF65-F5344CB8AC3E}">
        <p14:creationId xmlns:p14="http://schemas.microsoft.com/office/powerpoint/2010/main" val="17817053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solidFill>
                  <a:schemeClr val="tx1">
                    <a:lumMod val="75000"/>
                    <a:lumOff val="25000"/>
                  </a:schemeClr>
                </a:solidFill>
              </a:rPr>
              <a:t>Background</a:t>
            </a:r>
            <a:endParaRPr lang="ko-KR" altLang="en-US" dirty="0">
              <a:solidFill>
                <a:schemeClr val="tx1">
                  <a:lumMod val="75000"/>
                  <a:lumOff val="25000"/>
                </a:schemeClr>
              </a:solidFill>
            </a:endParaRPr>
          </a:p>
        </p:txBody>
      </p:sp>
      <p:sp>
        <p:nvSpPr>
          <p:cNvPr id="11" name="TextBox 10"/>
          <p:cNvSpPr txBox="1"/>
          <p:nvPr/>
        </p:nvSpPr>
        <p:spPr>
          <a:xfrm>
            <a:off x="6456784" y="6478620"/>
            <a:ext cx="5398185" cy="215444"/>
          </a:xfrm>
          <a:prstGeom prst="rect">
            <a:avLst/>
          </a:prstGeom>
          <a:noFill/>
        </p:spPr>
        <p:txBody>
          <a:bodyPr wrap="square" rtlCol="0">
            <a:spAutoFit/>
          </a:bodyPr>
          <a:lstStyle/>
          <a:p>
            <a:r>
              <a:rPr lang="en-US" altLang="ko-KR" sz="800" dirty="0">
                <a:solidFill>
                  <a:schemeClr val="bg1">
                    <a:lumMod val="50000"/>
                  </a:schemeClr>
                </a:solidFill>
              </a:rPr>
              <a:t>image made from the survey “A Survey of Adaptive Distributed Clustering Algorithms for Wireless Sensor Networks”</a:t>
            </a:r>
            <a:endParaRPr lang="ko-KR" altLang="en-US" sz="800" dirty="0">
              <a:solidFill>
                <a:schemeClr val="bg1">
                  <a:lumMod val="50000"/>
                </a:schemeClr>
              </a:solidFill>
            </a:endParaRPr>
          </a:p>
        </p:txBody>
      </p:sp>
      <p:sp>
        <p:nvSpPr>
          <p:cNvPr id="3" name="슬라이드 번호 개체 틀 2"/>
          <p:cNvSpPr>
            <a:spLocks noGrp="1"/>
          </p:cNvSpPr>
          <p:nvPr>
            <p:ph type="sldNum" sz="quarter" idx="12"/>
          </p:nvPr>
        </p:nvSpPr>
        <p:spPr/>
        <p:txBody>
          <a:bodyPr/>
          <a:lstStyle/>
          <a:p>
            <a:fld id="{AD68BFA4-A7DE-4C49-BCEC-B3A47435A975}" type="slidenum">
              <a:rPr lang="ko-KR" altLang="en-US" smtClean="0"/>
              <a:t>6</a:t>
            </a:fld>
            <a:endParaRPr lang="ko-KR" altLang="en-US" dirty="0"/>
          </a:p>
        </p:txBody>
      </p:sp>
      <p:sp>
        <p:nvSpPr>
          <p:cNvPr id="22" name="TextBox 21"/>
          <p:cNvSpPr txBox="1"/>
          <p:nvPr/>
        </p:nvSpPr>
        <p:spPr>
          <a:xfrm>
            <a:off x="395962" y="1349400"/>
            <a:ext cx="5595764" cy="2354491"/>
          </a:xfrm>
          <a:prstGeom prst="rect">
            <a:avLst/>
          </a:prstGeom>
          <a:noFill/>
        </p:spPr>
        <p:txBody>
          <a:bodyPr wrap="square" rtlCol="0">
            <a:spAutoFit/>
          </a:bodyPr>
          <a:lstStyle/>
          <a:p>
            <a:pPr>
              <a:lnSpc>
                <a:spcPct val="150000"/>
              </a:lnSpc>
            </a:pPr>
            <a:r>
              <a:rPr lang="en-US" altLang="ko-KR" sz="1400" b="1" dirty="0"/>
              <a:t>Sensor network</a:t>
            </a:r>
          </a:p>
          <a:p>
            <a:pPr marL="285750" indent="-285750">
              <a:lnSpc>
                <a:spcPct val="150000"/>
              </a:lnSpc>
              <a:buFontTx/>
              <a:buChar char="-"/>
            </a:pPr>
            <a:r>
              <a:rPr lang="en-US" altLang="ko-KR" sz="1400" dirty="0"/>
              <a:t>Heterogeneous system combining tiny sensors and actuators with general-purpose computing elements</a:t>
            </a:r>
          </a:p>
          <a:p>
            <a:pPr marL="285750" indent="-285750">
              <a:lnSpc>
                <a:spcPct val="150000"/>
              </a:lnSpc>
              <a:buFontTx/>
              <a:buChar char="-"/>
            </a:pPr>
            <a:r>
              <a:rPr lang="en-US" altLang="ko-KR" sz="1400" dirty="0"/>
              <a:t>May consist of hundreds of thousands of low-power, low-cost nodes</a:t>
            </a:r>
          </a:p>
          <a:p>
            <a:pPr marL="285750" indent="-285750">
              <a:lnSpc>
                <a:spcPct val="150000"/>
              </a:lnSpc>
              <a:buFontTx/>
              <a:buChar char="-"/>
            </a:pPr>
            <a:r>
              <a:rPr lang="en-US" altLang="ko-KR" sz="1400" dirty="0"/>
              <a:t>Possibly mobile</a:t>
            </a:r>
          </a:p>
          <a:p>
            <a:pPr marL="285750" indent="-285750">
              <a:lnSpc>
                <a:spcPct val="150000"/>
              </a:lnSpc>
              <a:buFontTx/>
              <a:buChar char="-"/>
            </a:pPr>
            <a:r>
              <a:rPr lang="en-US" altLang="ko-KR" sz="1400" dirty="0"/>
              <a:t>Deployed in large numbers to monitor and affect the environment</a:t>
            </a:r>
          </a:p>
        </p:txBody>
      </p:sp>
      <p:sp>
        <p:nvSpPr>
          <p:cNvPr id="9" name="TextBox 8"/>
          <p:cNvSpPr txBox="1"/>
          <p:nvPr/>
        </p:nvSpPr>
        <p:spPr>
          <a:xfrm>
            <a:off x="395962" y="3853506"/>
            <a:ext cx="5595764" cy="2677656"/>
          </a:xfrm>
          <a:prstGeom prst="rect">
            <a:avLst/>
          </a:prstGeom>
          <a:noFill/>
        </p:spPr>
        <p:txBody>
          <a:bodyPr wrap="square" rtlCol="0">
            <a:spAutoFit/>
          </a:bodyPr>
          <a:lstStyle/>
          <a:p>
            <a:pPr>
              <a:lnSpc>
                <a:spcPct val="150000"/>
              </a:lnSpc>
            </a:pPr>
            <a:r>
              <a:rPr lang="en-US" altLang="ko-KR" sz="1400" b="1" dirty="0"/>
              <a:t>Base station</a:t>
            </a:r>
          </a:p>
          <a:p>
            <a:pPr marL="285750" indent="-285750">
              <a:lnSpc>
                <a:spcPct val="150000"/>
              </a:lnSpc>
              <a:buFontTx/>
              <a:buChar char="-"/>
            </a:pPr>
            <a:r>
              <a:rPr lang="en-US" altLang="ko-KR" sz="1400" dirty="0"/>
              <a:t>Point of centralized control (one or more)</a:t>
            </a:r>
          </a:p>
          <a:p>
            <a:pPr marL="285750" indent="-285750">
              <a:lnSpc>
                <a:spcPct val="150000"/>
              </a:lnSpc>
              <a:buFontTx/>
              <a:buChar char="-"/>
            </a:pPr>
            <a:r>
              <a:rPr lang="en-US" altLang="ko-KR" sz="1400" dirty="0"/>
              <a:t>Typically represents</a:t>
            </a:r>
          </a:p>
          <a:p>
            <a:pPr marL="742950" lvl="1" indent="-285750">
              <a:lnSpc>
                <a:spcPct val="150000"/>
              </a:lnSpc>
              <a:buFontTx/>
              <a:buChar char="-"/>
            </a:pPr>
            <a:r>
              <a:rPr lang="en-US" altLang="ko-KR" sz="1400" dirty="0"/>
              <a:t>Gateway to another network</a:t>
            </a:r>
          </a:p>
          <a:p>
            <a:pPr marL="742950" lvl="1" indent="-285750">
              <a:lnSpc>
                <a:spcPct val="150000"/>
              </a:lnSpc>
              <a:buFontTx/>
              <a:buChar char="-"/>
            </a:pPr>
            <a:r>
              <a:rPr lang="en-US" altLang="ko-KR" sz="1400" dirty="0"/>
              <a:t>Powerful data processing or storage center</a:t>
            </a:r>
          </a:p>
          <a:p>
            <a:pPr marL="742950" lvl="1" indent="-285750">
              <a:lnSpc>
                <a:spcPct val="150000"/>
              </a:lnSpc>
              <a:buFontTx/>
              <a:buChar char="-"/>
            </a:pPr>
            <a:r>
              <a:rPr lang="en-US" altLang="ko-KR" sz="1400" dirty="0"/>
              <a:t>Access point for human interface</a:t>
            </a:r>
          </a:p>
          <a:p>
            <a:pPr marL="285750" indent="-285750">
              <a:lnSpc>
                <a:spcPct val="150000"/>
              </a:lnSpc>
              <a:buFontTx/>
              <a:buChar char="-"/>
            </a:pPr>
            <a:r>
              <a:rPr lang="en-US" altLang="ko-KR" sz="1400" dirty="0"/>
              <a:t>Can be used to disseminate control information into the network or extract data from it.</a:t>
            </a:r>
          </a:p>
        </p:txBody>
      </p:sp>
      <p:pic>
        <p:nvPicPr>
          <p:cNvPr id="4" name="Picture 3"/>
          <p:cNvPicPr>
            <a:picLocks noChangeAspect="1"/>
          </p:cNvPicPr>
          <p:nvPr/>
        </p:nvPicPr>
        <p:blipFill>
          <a:blip r:embed="rId3"/>
          <a:stretch>
            <a:fillRect/>
          </a:stretch>
        </p:blipFill>
        <p:spPr>
          <a:xfrm>
            <a:off x="7641401" y="3532965"/>
            <a:ext cx="3028950" cy="2762250"/>
          </a:xfrm>
          <a:prstGeom prst="rect">
            <a:avLst/>
          </a:prstGeom>
        </p:spPr>
      </p:pic>
      <p:pic>
        <p:nvPicPr>
          <p:cNvPr id="5" name="Picture 4"/>
          <p:cNvPicPr>
            <a:picLocks noChangeAspect="1"/>
          </p:cNvPicPr>
          <p:nvPr/>
        </p:nvPicPr>
        <p:blipFill>
          <a:blip r:embed="rId4"/>
          <a:stretch>
            <a:fillRect/>
          </a:stretch>
        </p:blipFill>
        <p:spPr>
          <a:xfrm>
            <a:off x="7641401" y="1244535"/>
            <a:ext cx="2705100" cy="2105025"/>
          </a:xfrm>
          <a:prstGeom prst="rect">
            <a:avLst/>
          </a:prstGeom>
        </p:spPr>
      </p:pic>
    </p:spTree>
    <p:extLst>
      <p:ext uri="{BB962C8B-B14F-4D97-AF65-F5344CB8AC3E}">
        <p14:creationId xmlns:p14="http://schemas.microsoft.com/office/powerpoint/2010/main" val="333411802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348344" y="260364"/>
            <a:ext cx="9818006" cy="720000"/>
          </a:xfrm>
        </p:spPr>
        <p:txBody>
          <a:bodyPr>
            <a:noAutofit/>
          </a:bodyPr>
          <a:lstStyle/>
          <a:p>
            <a:r>
              <a:rPr lang="en-US" altLang="ko-KR" dirty="0"/>
              <a:t>Wormhole/Sinkhole Attacks</a:t>
            </a:r>
          </a:p>
        </p:txBody>
      </p:sp>
      <p:sp>
        <p:nvSpPr>
          <p:cNvPr id="3" name="내용 개체 틀 2"/>
          <p:cNvSpPr>
            <a:spLocks noGrp="1"/>
          </p:cNvSpPr>
          <p:nvPr>
            <p:ph idx="1"/>
          </p:nvPr>
        </p:nvSpPr>
        <p:spPr>
          <a:xfrm>
            <a:off x="255806" y="1275200"/>
            <a:ext cx="11514853" cy="5206281"/>
          </a:xfrm>
        </p:spPr>
        <p:txBody>
          <a:bodyPr>
            <a:normAutofit/>
          </a:bodyPr>
          <a:lstStyle/>
          <a:p>
            <a:r>
              <a:rPr lang="en-US" altLang="ko-KR" b="1" dirty="0"/>
              <a:t>Wormhole</a:t>
            </a:r>
            <a:r>
              <a:rPr lang="en-US" altLang="ko-KR" dirty="0"/>
              <a:t> and </a:t>
            </a:r>
            <a:r>
              <a:rPr lang="en-US" altLang="ko-KR" b="1" dirty="0"/>
              <a:t>Sinkhole</a:t>
            </a:r>
            <a:r>
              <a:rPr lang="en-US" altLang="ko-KR" dirty="0"/>
              <a:t> Attacks</a:t>
            </a:r>
          </a:p>
          <a:p>
            <a:pPr lvl="1"/>
            <a:r>
              <a:rPr lang="en-US" altLang="ko-KR" dirty="0"/>
              <a:t>Very difficult to defend against, especially when the two are used in combination</a:t>
            </a:r>
          </a:p>
          <a:p>
            <a:pPr lvl="1"/>
            <a:r>
              <a:rPr lang="en-US" altLang="ko-KR" dirty="0"/>
              <a:t>So have to use routing strategy that makes these attacks meaningless</a:t>
            </a:r>
          </a:p>
          <a:p>
            <a:pPr lvl="1"/>
            <a:r>
              <a:rPr lang="en-US" altLang="ko-KR" dirty="0"/>
              <a:t>The geographic routing protocols can be one solution</a:t>
            </a:r>
          </a:p>
          <a:p>
            <a:pPr lvl="1"/>
            <a:r>
              <a:rPr lang="en-US" altLang="ko-KR" dirty="0"/>
              <a:t>Because the routing is based on the location, it is difficult to create wormhole and thus sinkhole will also be prevented</a:t>
            </a:r>
          </a:p>
        </p:txBody>
      </p:sp>
      <p:sp>
        <p:nvSpPr>
          <p:cNvPr id="4" name="날짜 개체 틀 3"/>
          <p:cNvSpPr>
            <a:spLocks noGrp="1"/>
          </p:cNvSpPr>
          <p:nvPr>
            <p:ph type="dt" sz="half" idx="10"/>
          </p:nvPr>
        </p:nvSpPr>
        <p:spPr/>
        <p:txBody>
          <a:bodyPr/>
          <a:lstStyle/>
          <a:p>
            <a:fld id="{89CCCAEA-CCB0-4848-9971-CD72AA5B9D6E}" type="datetime1">
              <a:rPr lang="ko-KR" altLang="en-US" smtClean="0"/>
              <a:pPr/>
              <a:t>2020-11-17</a:t>
            </a:fld>
            <a:endParaRPr lang="ko-KR" altLang="en-US" dirty="0"/>
          </a:p>
        </p:txBody>
      </p:sp>
      <p:sp>
        <p:nvSpPr>
          <p:cNvPr id="5" name="슬라이드 번호 개체 틀 4"/>
          <p:cNvSpPr>
            <a:spLocks noGrp="1"/>
          </p:cNvSpPr>
          <p:nvPr>
            <p:ph type="sldNum" sz="quarter" idx="12"/>
          </p:nvPr>
        </p:nvSpPr>
        <p:spPr/>
        <p:txBody>
          <a:bodyPr/>
          <a:lstStyle/>
          <a:p>
            <a:fld id="{AD68BFA4-A7DE-4C49-BCEC-B3A47435A975}" type="slidenum">
              <a:rPr lang="ko-KR" altLang="en-US" smtClean="0"/>
              <a:t>60</a:t>
            </a:fld>
            <a:endParaRPr lang="ko-KR" altLang="en-US"/>
          </a:p>
        </p:txBody>
      </p:sp>
    </p:spTree>
    <p:extLst>
      <p:ext uri="{BB962C8B-B14F-4D97-AF65-F5344CB8AC3E}">
        <p14:creationId xmlns:p14="http://schemas.microsoft.com/office/powerpoint/2010/main" val="283984302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직사각형 6"/>
          <p:cNvSpPr/>
          <p:nvPr/>
        </p:nvSpPr>
        <p:spPr>
          <a:xfrm>
            <a:off x="0" y="0"/>
            <a:ext cx="5326144" cy="685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rgbClr val="404040"/>
              </a:solidFill>
            </a:endParaRPr>
          </a:p>
        </p:txBody>
      </p:sp>
      <p:sp>
        <p:nvSpPr>
          <p:cNvPr id="8" name="TextBox 7"/>
          <p:cNvSpPr txBox="1"/>
          <p:nvPr/>
        </p:nvSpPr>
        <p:spPr>
          <a:xfrm>
            <a:off x="1102936" y="2855010"/>
            <a:ext cx="3120272" cy="646331"/>
          </a:xfrm>
          <a:prstGeom prst="rect">
            <a:avLst/>
          </a:prstGeom>
          <a:noFill/>
        </p:spPr>
        <p:txBody>
          <a:bodyPr wrap="square" rtlCol="0">
            <a:spAutoFit/>
          </a:bodyPr>
          <a:lstStyle/>
          <a:p>
            <a:pPr algn="ctr"/>
            <a:r>
              <a:rPr lang="en-US" altLang="ko-KR" sz="3600" dirty="0">
                <a:solidFill>
                  <a:schemeClr val="bg1"/>
                </a:solidFill>
                <a:effectLst>
                  <a:outerShdw blurRad="38100" dist="38100" dir="2700000" algn="tl">
                    <a:srgbClr val="000000">
                      <a:alpha val="43137"/>
                    </a:srgbClr>
                  </a:outerShdw>
                </a:effectLst>
                <a:latin typeface="Bahnschrift SemiBold Condensed" panose="020B0502040204020203" pitchFamily="34" charset="0"/>
              </a:rPr>
              <a:t>CONTENTS</a:t>
            </a:r>
            <a:endParaRPr lang="ko-KR" altLang="en-US" sz="3600" dirty="0">
              <a:solidFill>
                <a:schemeClr val="bg1"/>
              </a:solidFill>
              <a:effectLst>
                <a:outerShdw blurRad="38100" dist="38100" dir="2700000" algn="tl">
                  <a:srgbClr val="000000">
                    <a:alpha val="43137"/>
                  </a:srgbClr>
                </a:outerShdw>
              </a:effectLst>
              <a:latin typeface="Bahnschrift SemiBold Condensed" panose="020B0502040204020203" pitchFamily="34" charset="0"/>
            </a:endParaRPr>
          </a:p>
        </p:txBody>
      </p:sp>
      <p:sp>
        <p:nvSpPr>
          <p:cNvPr id="9" name="TextBox 8"/>
          <p:cNvSpPr txBox="1"/>
          <p:nvPr/>
        </p:nvSpPr>
        <p:spPr>
          <a:xfrm>
            <a:off x="7041823" y="1195691"/>
            <a:ext cx="3780148" cy="461665"/>
          </a:xfrm>
          <a:prstGeom prst="rect">
            <a:avLst/>
          </a:prstGeom>
          <a:noFill/>
        </p:spPr>
        <p:txBody>
          <a:bodyPr wrap="square" rtlCol="0">
            <a:spAutoFit/>
          </a:bodyPr>
          <a:lstStyle/>
          <a:p>
            <a:r>
              <a:rPr lang="en-US" altLang="ko-KR" sz="2400" dirty="0">
                <a:solidFill>
                  <a:schemeClr val="tx1">
                    <a:lumMod val="75000"/>
                    <a:lumOff val="25000"/>
                  </a:schemeClr>
                </a:solidFill>
              </a:rPr>
              <a:t>Introduction</a:t>
            </a:r>
            <a:endParaRPr lang="ko-KR" altLang="en-US" sz="2400" dirty="0">
              <a:solidFill>
                <a:schemeClr val="tx1">
                  <a:lumMod val="75000"/>
                  <a:lumOff val="25000"/>
                </a:schemeClr>
              </a:solidFill>
            </a:endParaRPr>
          </a:p>
        </p:txBody>
      </p:sp>
      <p:cxnSp>
        <p:nvCxnSpPr>
          <p:cNvPr id="11" name="직선 연결선 10"/>
          <p:cNvCxnSpPr/>
          <p:nvPr/>
        </p:nvCxnSpPr>
        <p:spPr>
          <a:xfrm>
            <a:off x="1310325" y="2853698"/>
            <a:ext cx="1611984"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 name="직선 연결선 11"/>
          <p:cNvCxnSpPr/>
          <p:nvPr/>
        </p:nvCxnSpPr>
        <p:spPr>
          <a:xfrm>
            <a:off x="2611224" y="3501341"/>
            <a:ext cx="1611984"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5825766" y="1011025"/>
            <a:ext cx="1216057" cy="1107996"/>
          </a:xfrm>
          <a:prstGeom prst="rect">
            <a:avLst/>
          </a:prstGeom>
          <a:noFill/>
        </p:spPr>
        <p:txBody>
          <a:bodyPr wrap="square" rtlCol="0">
            <a:spAutoFit/>
          </a:bodyPr>
          <a:lstStyle/>
          <a:p>
            <a:r>
              <a:rPr lang="en-US" altLang="ko-KR" sz="6600" dirty="0">
                <a:solidFill>
                  <a:schemeClr val="tx1">
                    <a:lumMod val="75000"/>
                    <a:lumOff val="25000"/>
                  </a:schemeClr>
                </a:solidFill>
                <a:effectLst>
                  <a:outerShdw blurRad="38100" dist="38100" dir="2700000" algn="tl">
                    <a:srgbClr val="000000">
                      <a:alpha val="43137"/>
                    </a:srgbClr>
                  </a:outerShdw>
                </a:effectLst>
              </a:rPr>
              <a:t>01</a:t>
            </a:r>
            <a:endParaRPr lang="ko-KR" altLang="en-US" sz="6600" dirty="0">
              <a:solidFill>
                <a:schemeClr val="tx1">
                  <a:lumMod val="75000"/>
                  <a:lumOff val="25000"/>
                </a:schemeClr>
              </a:solidFill>
              <a:effectLst>
                <a:outerShdw blurRad="38100" dist="38100" dir="2700000" algn="tl">
                  <a:srgbClr val="000000">
                    <a:alpha val="43137"/>
                  </a:srgbClr>
                </a:outerShdw>
              </a:effectLst>
            </a:endParaRPr>
          </a:p>
        </p:txBody>
      </p:sp>
      <p:sp>
        <p:nvSpPr>
          <p:cNvPr id="14" name="TextBox 13"/>
          <p:cNvSpPr txBox="1"/>
          <p:nvPr/>
        </p:nvSpPr>
        <p:spPr>
          <a:xfrm>
            <a:off x="7041823" y="2488353"/>
            <a:ext cx="4183640" cy="461665"/>
          </a:xfrm>
          <a:prstGeom prst="rect">
            <a:avLst/>
          </a:prstGeom>
          <a:noFill/>
        </p:spPr>
        <p:txBody>
          <a:bodyPr wrap="square" rtlCol="0">
            <a:spAutoFit/>
          </a:bodyPr>
          <a:lstStyle/>
          <a:p>
            <a:r>
              <a:rPr lang="en-US" altLang="ko-KR" sz="2400" dirty="0">
                <a:solidFill>
                  <a:schemeClr val="tx1">
                    <a:lumMod val="75000"/>
                    <a:lumOff val="25000"/>
                  </a:schemeClr>
                </a:solidFill>
              </a:rPr>
              <a:t>Attacks on sensor networks</a:t>
            </a:r>
            <a:endParaRPr lang="ko-KR" altLang="en-US" sz="2400" dirty="0">
              <a:solidFill>
                <a:schemeClr val="tx1">
                  <a:lumMod val="75000"/>
                  <a:lumOff val="25000"/>
                </a:schemeClr>
              </a:solidFill>
            </a:endParaRPr>
          </a:p>
        </p:txBody>
      </p:sp>
      <p:sp>
        <p:nvSpPr>
          <p:cNvPr id="15" name="TextBox 14"/>
          <p:cNvSpPr txBox="1"/>
          <p:nvPr/>
        </p:nvSpPr>
        <p:spPr>
          <a:xfrm>
            <a:off x="5825766" y="2303687"/>
            <a:ext cx="1216057" cy="1107996"/>
          </a:xfrm>
          <a:prstGeom prst="rect">
            <a:avLst/>
          </a:prstGeom>
          <a:noFill/>
        </p:spPr>
        <p:txBody>
          <a:bodyPr wrap="square" rtlCol="0">
            <a:spAutoFit/>
          </a:bodyPr>
          <a:lstStyle/>
          <a:p>
            <a:r>
              <a:rPr lang="en-US" altLang="ko-KR" sz="6600" dirty="0">
                <a:solidFill>
                  <a:schemeClr val="tx1">
                    <a:lumMod val="50000"/>
                    <a:lumOff val="50000"/>
                  </a:schemeClr>
                </a:solidFill>
                <a:effectLst>
                  <a:outerShdw blurRad="38100" dist="38100" dir="2700000" algn="tl">
                    <a:srgbClr val="000000">
                      <a:alpha val="43137"/>
                    </a:srgbClr>
                  </a:outerShdw>
                </a:effectLst>
              </a:rPr>
              <a:t>02</a:t>
            </a:r>
            <a:endParaRPr lang="ko-KR" altLang="en-US" sz="6600" dirty="0">
              <a:solidFill>
                <a:schemeClr val="tx1">
                  <a:lumMod val="50000"/>
                  <a:lumOff val="50000"/>
                </a:schemeClr>
              </a:solidFill>
              <a:effectLst>
                <a:outerShdw blurRad="38100" dist="38100" dir="2700000" algn="tl">
                  <a:srgbClr val="000000">
                    <a:alpha val="43137"/>
                  </a:srgbClr>
                </a:outerShdw>
              </a:effectLst>
            </a:endParaRPr>
          </a:p>
        </p:txBody>
      </p:sp>
      <p:sp>
        <p:nvSpPr>
          <p:cNvPr id="16" name="TextBox 15"/>
          <p:cNvSpPr txBox="1"/>
          <p:nvPr/>
        </p:nvSpPr>
        <p:spPr>
          <a:xfrm>
            <a:off x="7041823" y="3781015"/>
            <a:ext cx="4303956" cy="461665"/>
          </a:xfrm>
          <a:prstGeom prst="rect">
            <a:avLst/>
          </a:prstGeom>
          <a:noFill/>
        </p:spPr>
        <p:txBody>
          <a:bodyPr wrap="square" rtlCol="0">
            <a:spAutoFit/>
          </a:bodyPr>
          <a:lstStyle/>
          <a:p>
            <a:r>
              <a:rPr lang="en-US" altLang="ko-KR" sz="2400" dirty="0">
                <a:solidFill>
                  <a:schemeClr val="tx1">
                    <a:lumMod val="75000"/>
                    <a:lumOff val="25000"/>
                  </a:schemeClr>
                </a:solidFill>
              </a:rPr>
              <a:t>….</a:t>
            </a:r>
            <a:endParaRPr lang="ko-KR" altLang="en-US" sz="2400" dirty="0">
              <a:solidFill>
                <a:schemeClr val="tx1">
                  <a:lumMod val="75000"/>
                  <a:lumOff val="25000"/>
                </a:schemeClr>
              </a:solidFill>
            </a:endParaRPr>
          </a:p>
        </p:txBody>
      </p:sp>
      <p:sp>
        <p:nvSpPr>
          <p:cNvPr id="17" name="TextBox 16"/>
          <p:cNvSpPr txBox="1"/>
          <p:nvPr/>
        </p:nvSpPr>
        <p:spPr>
          <a:xfrm>
            <a:off x="5825766" y="3596349"/>
            <a:ext cx="1216057" cy="1107996"/>
          </a:xfrm>
          <a:prstGeom prst="rect">
            <a:avLst/>
          </a:prstGeom>
          <a:noFill/>
        </p:spPr>
        <p:txBody>
          <a:bodyPr wrap="square" rtlCol="0">
            <a:spAutoFit/>
          </a:bodyPr>
          <a:lstStyle/>
          <a:p>
            <a:r>
              <a:rPr lang="en-US" altLang="ko-KR" sz="6600" dirty="0">
                <a:solidFill>
                  <a:schemeClr val="tx1">
                    <a:lumMod val="75000"/>
                    <a:lumOff val="25000"/>
                  </a:schemeClr>
                </a:solidFill>
                <a:effectLst>
                  <a:outerShdw blurRad="38100" dist="38100" dir="2700000" algn="tl">
                    <a:srgbClr val="000000">
                      <a:alpha val="43137"/>
                    </a:srgbClr>
                  </a:outerShdw>
                </a:effectLst>
              </a:rPr>
              <a:t>03</a:t>
            </a:r>
            <a:endParaRPr lang="ko-KR" altLang="en-US" sz="6600" dirty="0">
              <a:solidFill>
                <a:schemeClr val="tx1">
                  <a:lumMod val="75000"/>
                  <a:lumOff val="25000"/>
                </a:schemeClr>
              </a:solidFill>
              <a:effectLst>
                <a:outerShdw blurRad="38100" dist="38100" dir="2700000" algn="tl">
                  <a:srgbClr val="000000">
                    <a:alpha val="43137"/>
                  </a:srgbClr>
                </a:outerShdw>
              </a:effectLst>
            </a:endParaRPr>
          </a:p>
        </p:txBody>
      </p:sp>
      <p:sp>
        <p:nvSpPr>
          <p:cNvPr id="18" name="TextBox 17"/>
          <p:cNvSpPr txBox="1"/>
          <p:nvPr/>
        </p:nvSpPr>
        <p:spPr>
          <a:xfrm>
            <a:off x="7041823" y="4998316"/>
            <a:ext cx="3780148" cy="461665"/>
          </a:xfrm>
          <a:prstGeom prst="rect">
            <a:avLst/>
          </a:prstGeom>
          <a:noFill/>
        </p:spPr>
        <p:txBody>
          <a:bodyPr wrap="square" rtlCol="0">
            <a:spAutoFit/>
          </a:bodyPr>
          <a:lstStyle/>
          <a:p>
            <a:r>
              <a:rPr lang="en-US" altLang="ko-KR" sz="2400" dirty="0">
                <a:solidFill>
                  <a:schemeClr val="tx1">
                    <a:lumMod val="75000"/>
                    <a:lumOff val="25000"/>
                  </a:schemeClr>
                </a:solidFill>
              </a:rPr>
              <a:t>Conclusion</a:t>
            </a:r>
            <a:endParaRPr lang="ko-KR" altLang="en-US" sz="2400" dirty="0">
              <a:solidFill>
                <a:schemeClr val="tx1">
                  <a:lumMod val="75000"/>
                  <a:lumOff val="25000"/>
                </a:schemeClr>
              </a:solidFill>
            </a:endParaRPr>
          </a:p>
        </p:txBody>
      </p:sp>
      <p:sp>
        <p:nvSpPr>
          <p:cNvPr id="19" name="TextBox 18"/>
          <p:cNvSpPr txBox="1"/>
          <p:nvPr/>
        </p:nvSpPr>
        <p:spPr>
          <a:xfrm>
            <a:off x="5825766" y="4813650"/>
            <a:ext cx="1216057" cy="1107996"/>
          </a:xfrm>
          <a:prstGeom prst="rect">
            <a:avLst/>
          </a:prstGeom>
          <a:noFill/>
        </p:spPr>
        <p:txBody>
          <a:bodyPr wrap="square" rtlCol="0">
            <a:spAutoFit/>
          </a:bodyPr>
          <a:lstStyle/>
          <a:p>
            <a:r>
              <a:rPr lang="en-US" altLang="ko-KR" sz="6600" dirty="0">
                <a:solidFill>
                  <a:schemeClr val="tx1">
                    <a:lumMod val="50000"/>
                    <a:lumOff val="50000"/>
                  </a:schemeClr>
                </a:solidFill>
                <a:effectLst>
                  <a:outerShdw blurRad="38100" dist="38100" dir="2700000" algn="tl">
                    <a:srgbClr val="000000">
                      <a:alpha val="43137"/>
                    </a:srgbClr>
                  </a:outerShdw>
                </a:effectLst>
              </a:rPr>
              <a:t>04</a:t>
            </a:r>
            <a:endParaRPr lang="ko-KR" altLang="en-US" sz="6600" dirty="0">
              <a:solidFill>
                <a:schemeClr val="tx1">
                  <a:lumMod val="50000"/>
                  <a:lumOff val="50000"/>
                </a:schemeClr>
              </a:solidFill>
              <a:effectLst>
                <a:outerShdw blurRad="38100" dist="38100" dir="2700000" algn="tl">
                  <a:srgbClr val="000000">
                    <a:alpha val="43137"/>
                  </a:srgbClr>
                </a:outerShdw>
              </a:effectLst>
            </a:endParaRPr>
          </a:p>
        </p:txBody>
      </p:sp>
      <p:sp>
        <p:nvSpPr>
          <p:cNvPr id="20" name="TextBox 19"/>
          <p:cNvSpPr txBox="1"/>
          <p:nvPr/>
        </p:nvSpPr>
        <p:spPr>
          <a:xfrm>
            <a:off x="7041822" y="1619675"/>
            <a:ext cx="4664903" cy="276999"/>
          </a:xfrm>
          <a:prstGeom prst="rect">
            <a:avLst/>
          </a:prstGeom>
          <a:noFill/>
        </p:spPr>
        <p:txBody>
          <a:bodyPr wrap="square" rtlCol="0">
            <a:spAutoFit/>
          </a:bodyPr>
          <a:lstStyle/>
          <a:p>
            <a:r>
              <a:rPr lang="en-US" altLang="ko-KR" sz="1200" dirty="0">
                <a:solidFill>
                  <a:schemeClr val="bg1">
                    <a:lumMod val="50000"/>
                  </a:schemeClr>
                </a:solidFill>
              </a:rPr>
              <a:t>Introduction and Background on Sensor Network Security</a:t>
            </a:r>
            <a:endParaRPr lang="ko-KR" altLang="en-US" sz="1200" dirty="0">
              <a:solidFill>
                <a:schemeClr val="bg1">
                  <a:lumMod val="50000"/>
                </a:schemeClr>
              </a:solidFill>
            </a:endParaRPr>
          </a:p>
        </p:txBody>
      </p:sp>
      <p:sp>
        <p:nvSpPr>
          <p:cNvPr id="21" name="TextBox 20"/>
          <p:cNvSpPr txBox="1"/>
          <p:nvPr/>
        </p:nvSpPr>
        <p:spPr>
          <a:xfrm>
            <a:off x="7041823" y="2895365"/>
            <a:ext cx="3893270" cy="276999"/>
          </a:xfrm>
          <a:prstGeom prst="rect">
            <a:avLst/>
          </a:prstGeom>
          <a:noFill/>
        </p:spPr>
        <p:txBody>
          <a:bodyPr wrap="square" rtlCol="0">
            <a:spAutoFit/>
          </a:bodyPr>
          <a:lstStyle/>
          <a:p>
            <a:r>
              <a:rPr lang="en-US" altLang="ko-KR" sz="1200" dirty="0">
                <a:solidFill>
                  <a:schemeClr val="bg1">
                    <a:lumMod val="50000"/>
                  </a:schemeClr>
                </a:solidFill>
              </a:rPr>
              <a:t>Assumptions and categories of attacks</a:t>
            </a:r>
            <a:endParaRPr lang="ko-KR" altLang="en-US" sz="1200" dirty="0">
              <a:solidFill>
                <a:schemeClr val="bg1">
                  <a:lumMod val="50000"/>
                </a:schemeClr>
              </a:solidFill>
            </a:endParaRPr>
          </a:p>
        </p:txBody>
      </p:sp>
      <p:sp>
        <p:nvSpPr>
          <p:cNvPr id="22" name="TextBox 21"/>
          <p:cNvSpPr txBox="1"/>
          <p:nvPr/>
        </p:nvSpPr>
        <p:spPr>
          <a:xfrm>
            <a:off x="7041823" y="4184292"/>
            <a:ext cx="3893270" cy="276999"/>
          </a:xfrm>
          <a:prstGeom prst="rect">
            <a:avLst/>
          </a:prstGeom>
          <a:noFill/>
        </p:spPr>
        <p:txBody>
          <a:bodyPr wrap="square" rtlCol="0">
            <a:spAutoFit/>
          </a:bodyPr>
          <a:lstStyle/>
          <a:p>
            <a:r>
              <a:rPr lang="en-US" altLang="ko-KR" sz="1200" dirty="0">
                <a:solidFill>
                  <a:schemeClr val="bg1">
                    <a:lumMod val="50000"/>
                  </a:schemeClr>
                </a:solidFill>
              </a:rPr>
              <a:t>……</a:t>
            </a:r>
            <a:endParaRPr lang="ko-KR" altLang="en-US" sz="1200" dirty="0">
              <a:solidFill>
                <a:schemeClr val="bg1">
                  <a:lumMod val="50000"/>
                </a:schemeClr>
              </a:solidFill>
            </a:endParaRPr>
          </a:p>
        </p:txBody>
      </p:sp>
      <p:sp>
        <p:nvSpPr>
          <p:cNvPr id="23" name="TextBox 22"/>
          <p:cNvSpPr txBox="1"/>
          <p:nvPr/>
        </p:nvSpPr>
        <p:spPr>
          <a:xfrm>
            <a:off x="7041823" y="5459981"/>
            <a:ext cx="3893270" cy="276999"/>
          </a:xfrm>
          <a:prstGeom prst="rect">
            <a:avLst/>
          </a:prstGeom>
          <a:noFill/>
        </p:spPr>
        <p:txBody>
          <a:bodyPr wrap="square" rtlCol="0">
            <a:spAutoFit/>
          </a:bodyPr>
          <a:lstStyle/>
          <a:p>
            <a:r>
              <a:rPr lang="en-US" altLang="ko-KR" sz="1200" dirty="0">
                <a:solidFill>
                  <a:schemeClr val="bg1">
                    <a:lumMod val="50000"/>
                  </a:schemeClr>
                </a:solidFill>
              </a:rPr>
              <a:t>Take </a:t>
            </a:r>
            <a:r>
              <a:rPr lang="en-US" altLang="ko-KR" sz="1200" dirty="0" err="1">
                <a:solidFill>
                  <a:schemeClr val="bg1">
                    <a:lumMod val="50000"/>
                  </a:schemeClr>
                </a:solidFill>
              </a:rPr>
              <a:t>aways</a:t>
            </a:r>
            <a:endParaRPr lang="ko-KR" altLang="en-US" sz="1200" dirty="0">
              <a:solidFill>
                <a:schemeClr val="bg1">
                  <a:lumMod val="50000"/>
                </a:schemeClr>
              </a:solidFill>
            </a:endParaRPr>
          </a:p>
        </p:txBody>
      </p:sp>
      <p:sp>
        <p:nvSpPr>
          <p:cNvPr id="2" name="슬라이드 번호 개체 틀 1"/>
          <p:cNvSpPr>
            <a:spLocks noGrp="1"/>
          </p:cNvSpPr>
          <p:nvPr>
            <p:ph type="sldNum" sz="quarter" idx="12"/>
          </p:nvPr>
        </p:nvSpPr>
        <p:spPr/>
        <p:txBody>
          <a:bodyPr/>
          <a:lstStyle/>
          <a:p>
            <a:fld id="{AD68BFA4-A7DE-4C49-BCEC-B3A47435A975}" type="slidenum">
              <a:rPr lang="ko-KR" altLang="en-US" smtClean="0"/>
              <a:t>61</a:t>
            </a:fld>
            <a:endParaRPr lang="ko-KR" altLang="en-US"/>
          </a:p>
        </p:txBody>
      </p:sp>
      <p:sp>
        <p:nvSpPr>
          <p:cNvPr id="3" name="Rectangle 2"/>
          <p:cNvSpPr/>
          <p:nvPr/>
        </p:nvSpPr>
        <p:spPr>
          <a:xfrm>
            <a:off x="5618747" y="794084"/>
            <a:ext cx="5606716" cy="4019566"/>
          </a:xfrm>
          <a:prstGeom prst="rect">
            <a:avLst/>
          </a:pr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6609220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solidFill>
                  <a:schemeClr val="tx1">
                    <a:lumMod val="75000"/>
                    <a:lumOff val="25000"/>
                  </a:schemeClr>
                </a:solidFill>
              </a:rPr>
              <a:t>Conclusion</a:t>
            </a:r>
            <a:endParaRPr lang="ko-KR" altLang="en-US" dirty="0">
              <a:solidFill>
                <a:schemeClr val="tx1">
                  <a:lumMod val="75000"/>
                  <a:lumOff val="25000"/>
                </a:schemeClr>
              </a:solidFill>
            </a:endParaRPr>
          </a:p>
        </p:txBody>
      </p:sp>
      <p:sp>
        <p:nvSpPr>
          <p:cNvPr id="3" name="내용 개체 틀 2">
            <a:extLst>
              <a:ext uri="{FF2B5EF4-FFF2-40B4-BE49-F238E27FC236}">
                <a16:creationId xmlns:a16="http://schemas.microsoft.com/office/drawing/2014/main" id="{D08A1A3B-2A60-449F-8859-78C302C4B768}"/>
              </a:ext>
            </a:extLst>
          </p:cNvPr>
          <p:cNvSpPr>
            <a:spLocks noGrp="1"/>
          </p:cNvSpPr>
          <p:nvPr>
            <p:ph idx="1"/>
          </p:nvPr>
        </p:nvSpPr>
        <p:spPr>
          <a:xfrm>
            <a:off x="255806" y="1275200"/>
            <a:ext cx="11514853" cy="5206281"/>
          </a:xfrm>
        </p:spPr>
        <p:txBody>
          <a:bodyPr>
            <a:normAutofit/>
          </a:bodyPr>
          <a:lstStyle/>
          <a:p>
            <a:r>
              <a:rPr lang="en-US" altLang="ko-KR" b="1" dirty="0"/>
              <a:t>Secure Routing is vital</a:t>
            </a:r>
          </a:p>
          <a:p>
            <a:r>
              <a:rPr lang="en-US" altLang="ko-KR" b="1" dirty="0"/>
              <a:t>Currently proposed routing protocols are insecure</a:t>
            </a:r>
          </a:p>
          <a:p>
            <a:r>
              <a:rPr lang="en-US" altLang="ko-KR" b="1" dirty="0"/>
              <a:t>Link layer encryption and authentication mechanisms are reasonable to use for mote-class outsiders</a:t>
            </a:r>
          </a:p>
          <a:p>
            <a:r>
              <a:rPr lang="en-US" altLang="ko-KR" b="1" dirty="0"/>
              <a:t>But still, not enough to defend the </a:t>
            </a:r>
            <a:r>
              <a:rPr lang="en-US" altLang="ko-KR" b="1" dirty="0" err="1"/>
              <a:t>labtop</a:t>
            </a:r>
            <a:r>
              <a:rPr lang="en-US" altLang="ko-KR" b="1" dirty="0"/>
              <a:t>-class adversaries and insiders</a:t>
            </a:r>
          </a:p>
          <a:p>
            <a:r>
              <a:rPr lang="en-US" altLang="ko-KR" b="1" dirty="0"/>
              <a:t>Careful design is needed</a:t>
            </a:r>
            <a:endParaRPr lang="en-US" altLang="ko-KR" dirty="0"/>
          </a:p>
        </p:txBody>
      </p:sp>
    </p:spTree>
    <p:extLst>
      <p:ext uri="{BB962C8B-B14F-4D97-AF65-F5344CB8AC3E}">
        <p14:creationId xmlns:p14="http://schemas.microsoft.com/office/powerpoint/2010/main" val="230863259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제목 5"/>
          <p:cNvSpPr>
            <a:spLocks noGrp="1"/>
          </p:cNvSpPr>
          <p:nvPr>
            <p:ph type="ctrTitle"/>
          </p:nvPr>
        </p:nvSpPr>
        <p:spPr>
          <a:xfrm>
            <a:off x="1047750" y="1122363"/>
            <a:ext cx="10096500" cy="2387600"/>
          </a:xfrm>
        </p:spPr>
        <p:txBody>
          <a:bodyPr/>
          <a:lstStyle/>
          <a:p>
            <a:pPr algn="ctr"/>
            <a:r>
              <a:rPr lang="en-US" altLang="ko-KR" dirty="0"/>
              <a:t>Thank You</a:t>
            </a:r>
            <a:endParaRPr lang="ko-KR" altLang="en-US" dirty="0"/>
          </a:p>
        </p:txBody>
      </p:sp>
      <p:sp>
        <p:nvSpPr>
          <p:cNvPr id="7" name="부제목 6"/>
          <p:cNvSpPr>
            <a:spLocks noGrp="1"/>
          </p:cNvSpPr>
          <p:nvPr>
            <p:ph type="subTitle" idx="1"/>
          </p:nvPr>
        </p:nvSpPr>
        <p:spPr>
          <a:xfrm>
            <a:off x="1047750" y="4079875"/>
            <a:ext cx="10096500" cy="1655762"/>
          </a:xfrm>
        </p:spPr>
        <p:txBody>
          <a:bodyPr/>
          <a:lstStyle/>
          <a:p>
            <a:r>
              <a:rPr lang="en-US" altLang="ko-KR" dirty="0"/>
              <a:t>Q &amp; A</a:t>
            </a:r>
            <a:endParaRPr lang="ko-KR" altLang="en-US" dirty="0"/>
          </a:p>
        </p:txBody>
      </p:sp>
      <p:sp>
        <p:nvSpPr>
          <p:cNvPr id="4" name="날짜 개체 틀 3"/>
          <p:cNvSpPr>
            <a:spLocks noGrp="1"/>
          </p:cNvSpPr>
          <p:nvPr>
            <p:ph type="dt" sz="half" idx="10"/>
          </p:nvPr>
        </p:nvSpPr>
        <p:spPr/>
        <p:txBody>
          <a:bodyPr/>
          <a:lstStyle/>
          <a:p>
            <a:fld id="{4DC29966-351B-41C3-8013-1D22F952AA09}" type="datetime1">
              <a:rPr lang="ko-KR" altLang="en-US" smtClean="0"/>
              <a:t>2020-11-17</a:t>
            </a:fld>
            <a:endParaRPr lang="ko-KR" altLang="en-US" dirty="0"/>
          </a:p>
        </p:txBody>
      </p:sp>
      <p:sp>
        <p:nvSpPr>
          <p:cNvPr id="5" name="슬라이드 번호 개체 틀 4"/>
          <p:cNvSpPr>
            <a:spLocks noGrp="1"/>
          </p:cNvSpPr>
          <p:nvPr>
            <p:ph type="sldNum" sz="quarter" idx="12"/>
          </p:nvPr>
        </p:nvSpPr>
        <p:spPr/>
        <p:txBody>
          <a:bodyPr/>
          <a:lstStyle/>
          <a:p>
            <a:fld id="{AD68BFA4-A7DE-4C49-BCEC-B3A47435A975}" type="slidenum">
              <a:rPr lang="ko-KR" altLang="en-US" smtClean="0"/>
              <a:t>63</a:t>
            </a:fld>
            <a:endParaRPr lang="ko-KR" altLang="en-US" dirty="0"/>
          </a:p>
        </p:txBody>
      </p:sp>
    </p:spTree>
    <p:extLst>
      <p:ext uri="{BB962C8B-B14F-4D97-AF65-F5344CB8AC3E}">
        <p14:creationId xmlns:p14="http://schemas.microsoft.com/office/powerpoint/2010/main" val="42391502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solidFill>
                  <a:schemeClr val="tx1">
                    <a:lumMod val="75000"/>
                    <a:lumOff val="25000"/>
                  </a:schemeClr>
                </a:solidFill>
              </a:rPr>
              <a:t>Background</a:t>
            </a:r>
            <a:endParaRPr lang="ko-KR" altLang="en-US" dirty="0">
              <a:solidFill>
                <a:schemeClr val="tx1">
                  <a:lumMod val="75000"/>
                  <a:lumOff val="25000"/>
                </a:schemeClr>
              </a:solidFill>
            </a:endParaRPr>
          </a:p>
        </p:txBody>
      </p:sp>
      <p:sp>
        <p:nvSpPr>
          <p:cNvPr id="3" name="슬라이드 번호 개체 틀 2"/>
          <p:cNvSpPr>
            <a:spLocks noGrp="1"/>
          </p:cNvSpPr>
          <p:nvPr>
            <p:ph type="sldNum" sz="quarter" idx="12"/>
          </p:nvPr>
        </p:nvSpPr>
        <p:spPr/>
        <p:txBody>
          <a:bodyPr/>
          <a:lstStyle/>
          <a:p>
            <a:fld id="{AD68BFA4-A7DE-4C49-BCEC-B3A47435A975}" type="slidenum">
              <a:rPr lang="ko-KR" altLang="en-US" smtClean="0"/>
              <a:t>7</a:t>
            </a:fld>
            <a:endParaRPr lang="ko-KR" altLang="en-US" dirty="0"/>
          </a:p>
        </p:txBody>
      </p:sp>
      <p:sp>
        <p:nvSpPr>
          <p:cNvPr id="20" name="TextBox 19"/>
          <p:cNvSpPr txBox="1"/>
          <p:nvPr/>
        </p:nvSpPr>
        <p:spPr>
          <a:xfrm>
            <a:off x="348344" y="1257577"/>
            <a:ext cx="5787761" cy="4247317"/>
          </a:xfrm>
          <a:prstGeom prst="rect">
            <a:avLst/>
          </a:prstGeom>
          <a:noFill/>
        </p:spPr>
        <p:txBody>
          <a:bodyPr wrap="square" rtlCol="0">
            <a:spAutoFit/>
          </a:bodyPr>
          <a:lstStyle/>
          <a:p>
            <a:pPr>
              <a:lnSpc>
                <a:spcPct val="150000"/>
              </a:lnSpc>
            </a:pPr>
            <a:r>
              <a:rPr lang="en-US" altLang="ko-KR" b="1" dirty="0"/>
              <a:t>Normal sensor node</a:t>
            </a:r>
          </a:p>
          <a:p>
            <a:pPr marL="285750" indent="-285750">
              <a:lnSpc>
                <a:spcPct val="150000"/>
              </a:lnSpc>
              <a:buFontTx/>
              <a:buChar char="-"/>
            </a:pPr>
            <a:r>
              <a:rPr lang="en-US" altLang="ko-KR" dirty="0"/>
              <a:t>Lower-power, lower-bandwidth short range radios</a:t>
            </a:r>
          </a:p>
          <a:p>
            <a:pPr marL="285750" indent="-285750">
              <a:lnSpc>
                <a:spcPct val="150000"/>
              </a:lnSpc>
              <a:buFontTx/>
              <a:buChar char="-"/>
            </a:pPr>
            <a:r>
              <a:rPr lang="en-US" altLang="ko-KR" dirty="0"/>
              <a:t>Form a multi-hop wireless network to communicate with nearest base station</a:t>
            </a:r>
          </a:p>
          <a:p>
            <a:pPr marL="285750" indent="-285750">
              <a:lnSpc>
                <a:spcPct val="150000"/>
              </a:lnSpc>
              <a:buFontTx/>
              <a:buChar char="-"/>
            </a:pPr>
            <a:r>
              <a:rPr lang="en-US" altLang="ko-KR" dirty="0"/>
              <a:t>Possible aggregation points</a:t>
            </a:r>
          </a:p>
          <a:p>
            <a:pPr marL="285750" indent="-285750">
              <a:lnSpc>
                <a:spcPct val="150000"/>
              </a:lnSpc>
              <a:buFontTx/>
              <a:buChar char="-"/>
            </a:pPr>
            <a:r>
              <a:rPr lang="en-US" altLang="ko-KR" dirty="0"/>
              <a:t>Power management is crucial – should run at around 1% duty cycle (or less) to last a year. </a:t>
            </a:r>
          </a:p>
          <a:p>
            <a:pPr marL="285750" indent="-285750">
              <a:lnSpc>
                <a:spcPct val="150000"/>
              </a:lnSpc>
              <a:buFontTx/>
              <a:buChar char="-"/>
            </a:pPr>
            <a:r>
              <a:rPr lang="en-US" altLang="ko-KR" dirty="0"/>
              <a:t>Power consumption of radio is three orders larger when transmitting or listening so sleep mode is crucial</a:t>
            </a:r>
          </a:p>
        </p:txBody>
      </p:sp>
      <p:sp>
        <p:nvSpPr>
          <p:cNvPr id="8" name="TextBox 7"/>
          <p:cNvSpPr txBox="1"/>
          <p:nvPr/>
        </p:nvSpPr>
        <p:spPr>
          <a:xfrm>
            <a:off x="6136105" y="1257577"/>
            <a:ext cx="5787761" cy="3000821"/>
          </a:xfrm>
          <a:prstGeom prst="rect">
            <a:avLst/>
          </a:prstGeom>
          <a:noFill/>
        </p:spPr>
        <p:txBody>
          <a:bodyPr wrap="square" rtlCol="0">
            <a:spAutoFit/>
          </a:bodyPr>
          <a:lstStyle/>
          <a:p>
            <a:pPr>
              <a:lnSpc>
                <a:spcPct val="150000"/>
              </a:lnSpc>
            </a:pPr>
            <a:r>
              <a:rPr lang="en-US" altLang="ko-KR" b="1" dirty="0"/>
              <a:t>Base station</a:t>
            </a:r>
          </a:p>
          <a:p>
            <a:pPr marL="285750" indent="-285750">
              <a:lnSpc>
                <a:spcPct val="150000"/>
              </a:lnSpc>
              <a:buFontTx/>
              <a:buChar char="-"/>
            </a:pPr>
            <a:r>
              <a:rPr lang="en-US" altLang="ko-KR" dirty="0"/>
              <a:t>Many orders of magnitude powerful than sensor node</a:t>
            </a:r>
          </a:p>
          <a:p>
            <a:pPr marL="285750" indent="-285750">
              <a:lnSpc>
                <a:spcPct val="150000"/>
              </a:lnSpc>
              <a:buFontTx/>
              <a:buChar char="-"/>
            </a:pPr>
            <a:r>
              <a:rPr lang="en-US" altLang="ko-KR" dirty="0"/>
              <a:t>Workstation or laptop class processors, memory and storage</a:t>
            </a:r>
          </a:p>
          <a:p>
            <a:pPr marL="285750" indent="-285750">
              <a:lnSpc>
                <a:spcPct val="150000"/>
              </a:lnSpc>
              <a:buFontTx/>
              <a:buChar char="-"/>
            </a:pPr>
            <a:r>
              <a:rPr lang="en-US" altLang="ko-KR" dirty="0"/>
              <a:t>High bandwidth links for communications amongst themselves</a:t>
            </a:r>
          </a:p>
        </p:txBody>
      </p:sp>
      <p:sp>
        <p:nvSpPr>
          <p:cNvPr id="10" name="TextBox 9"/>
          <p:cNvSpPr txBox="1"/>
          <p:nvPr/>
        </p:nvSpPr>
        <p:spPr>
          <a:xfrm>
            <a:off x="552372" y="5433020"/>
            <a:ext cx="10961850" cy="456535"/>
          </a:xfrm>
          <a:prstGeom prst="rect">
            <a:avLst/>
          </a:prstGeom>
          <a:noFill/>
        </p:spPr>
        <p:txBody>
          <a:bodyPr wrap="square" rtlCol="0">
            <a:spAutoFit/>
          </a:bodyPr>
          <a:lstStyle/>
          <a:p>
            <a:pPr>
              <a:lnSpc>
                <a:spcPct val="150000"/>
              </a:lnSpc>
            </a:pPr>
            <a:r>
              <a:rPr lang="en-US" altLang="ko-KR" b="1" dirty="0"/>
              <a:t>The resource-starved nature of sensor network poses a great challenge for security. </a:t>
            </a:r>
          </a:p>
        </p:txBody>
      </p:sp>
    </p:spTree>
    <p:extLst>
      <p:ext uri="{BB962C8B-B14F-4D97-AF65-F5344CB8AC3E}">
        <p14:creationId xmlns:p14="http://schemas.microsoft.com/office/powerpoint/2010/main" val="7387505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t-EE" altLang="ko-KR" dirty="0">
                <a:solidFill>
                  <a:schemeClr val="tx1">
                    <a:lumMod val="75000"/>
                    <a:lumOff val="25000"/>
                  </a:schemeClr>
                </a:solidFill>
              </a:rPr>
              <a:t>Ad</a:t>
            </a:r>
            <a:r>
              <a:rPr lang="en-US" altLang="ko-KR" dirty="0">
                <a:solidFill>
                  <a:schemeClr val="tx1">
                    <a:lumMod val="75000"/>
                    <a:lumOff val="25000"/>
                  </a:schemeClr>
                </a:solidFill>
              </a:rPr>
              <a:t>-hoc vs wireless sensor network</a:t>
            </a:r>
            <a:endParaRPr lang="ko-KR" altLang="en-US" dirty="0">
              <a:solidFill>
                <a:schemeClr val="tx1">
                  <a:lumMod val="75000"/>
                  <a:lumOff val="25000"/>
                </a:schemeClr>
              </a:solidFill>
            </a:endParaRPr>
          </a:p>
        </p:txBody>
      </p:sp>
      <p:sp>
        <p:nvSpPr>
          <p:cNvPr id="3" name="슬라이드 번호 개체 틀 2"/>
          <p:cNvSpPr>
            <a:spLocks noGrp="1"/>
          </p:cNvSpPr>
          <p:nvPr>
            <p:ph type="sldNum" sz="quarter" idx="12"/>
          </p:nvPr>
        </p:nvSpPr>
        <p:spPr/>
        <p:txBody>
          <a:bodyPr/>
          <a:lstStyle/>
          <a:p>
            <a:fld id="{AD68BFA4-A7DE-4C49-BCEC-B3A47435A975}" type="slidenum">
              <a:rPr lang="ko-KR" altLang="en-US" smtClean="0"/>
              <a:t>8</a:t>
            </a:fld>
            <a:endParaRPr lang="ko-KR" altLang="en-US" dirty="0"/>
          </a:p>
        </p:txBody>
      </p:sp>
      <p:sp>
        <p:nvSpPr>
          <p:cNvPr id="20" name="TextBox 19"/>
          <p:cNvSpPr txBox="1"/>
          <p:nvPr/>
        </p:nvSpPr>
        <p:spPr>
          <a:xfrm>
            <a:off x="348344" y="1257577"/>
            <a:ext cx="5787761" cy="3416320"/>
          </a:xfrm>
          <a:prstGeom prst="rect">
            <a:avLst/>
          </a:prstGeom>
          <a:noFill/>
        </p:spPr>
        <p:txBody>
          <a:bodyPr wrap="square" rtlCol="0">
            <a:spAutoFit/>
          </a:bodyPr>
          <a:lstStyle/>
          <a:p>
            <a:pPr>
              <a:lnSpc>
                <a:spcPct val="150000"/>
              </a:lnSpc>
            </a:pPr>
            <a:r>
              <a:rPr lang="en-US" altLang="ko-KR" b="1" dirty="0"/>
              <a:t>Ad-hoc</a:t>
            </a:r>
          </a:p>
          <a:p>
            <a:pPr marL="285750" indent="-285750">
              <a:lnSpc>
                <a:spcPct val="150000"/>
              </a:lnSpc>
              <a:buFontTx/>
              <a:buChar char="-"/>
            </a:pPr>
            <a:r>
              <a:rPr lang="en-US" altLang="ko-KR" dirty="0"/>
              <a:t>Support routing between any pair of nodes</a:t>
            </a:r>
          </a:p>
          <a:p>
            <a:pPr marL="285750" indent="-285750">
              <a:lnSpc>
                <a:spcPct val="150000"/>
              </a:lnSpc>
              <a:buFontTx/>
              <a:buChar char="-"/>
            </a:pPr>
            <a:r>
              <a:rPr lang="en-US" altLang="ko-KR" dirty="0"/>
              <a:t>Traditionally considered to have limited resources </a:t>
            </a:r>
          </a:p>
          <a:p>
            <a:pPr marL="285750" indent="-285750">
              <a:lnSpc>
                <a:spcPct val="150000"/>
              </a:lnSpc>
              <a:buFontTx/>
              <a:buChar char="-"/>
            </a:pPr>
            <a:r>
              <a:rPr lang="en-US" altLang="ko-KR" dirty="0"/>
              <a:t>Typically have some acknowledgment or validity checks as part of the protocol</a:t>
            </a:r>
          </a:p>
          <a:p>
            <a:pPr marL="285750" indent="-285750">
              <a:lnSpc>
                <a:spcPct val="150000"/>
              </a:lnSpc>
              <a:buFontTx/>
              <a:buChar char="-"/>
            </a:pPr>
            <a:r>
              <a:rPr lang="en-US" altLang="ko-KR" dirty="0"/>
              <a:t>Some use public key cryptography</a:t>
            </a:r>
          </a:p>
          <a:p>
            <a:pPr marL="285750" indent="-285750">
              <a:lnSpc>
                <a:spcPct val="150000"/>
              </a:lnSpc>
              <a:buFontTx/>
              <a:buChar char="-"/>
            </a:pPr>
            <a:r>
              <a:rPr lang="en-US" altLang="ko-KR" dirty="0"/>
              <a:t>Can use distance vector and source routing protocols</a:t>
            </a:r>
          </a:p>
        </p:txBody>
      </p:sp>
      <p:sp>
        <p:nvSpPr>
          <p:cNvPr id="8" name="TextBox 7"/>
          <p:cNvSpPr txBox="1"/>
          <p:nvPr/>
        </p:nvSpPr>
        <p:spPr>
          <a:xfrm>
            <a:off x="6136105" y="1257577"/>
            <a:ext cx="5787761" cy="4662815"/>
          </a:xfrm>
          <a:prstGeom prst="rect">
            <a:avLst/>
          </a:prstGeom>
          <a:noFill/>
        </p:spPr>
        <p:txBody>
          <a:bodyPr wrap="square" rtlCol="0">
            <a:spAutoFit/>
          </a:bodyPr>
          <a:lstStyle/>
          <a:p>
            <a:pPr>
              <a:lnSpc>
                <a:spcPct val="150000"/>
              </a:lnSpc>
            </a:pPr>
            <a:r>
              <a:rPr lang="en-US" altLang="ko-KR" b="1" dirty="0"/>
              <a:t>Wireless Sensor network</a:t>
            </a:r>
          </a:p>
          <a:p>
            <a:pPr marL="285750" indent="-285750">
              <a:lnSpc>
                <a:spcPct val="150000"/>
              </a:lnSpc>
              <a:buFontTx/>
              <a:buChar char="-"/>
            </a:pPr>
            <a:r>
              <a:rPr lang="en-US" altLang="ko-KR" dirty="0"/>
              <a:t>More specialized communication pattern</a:t>
            </a:r>
          </a:p>
          <a:p>
            <a:pPr marL="285750" indent="-285750">
              <a:lnSpc>
                <a:spcPct val="150000"/>
              </a:lnSpc>
              <a:buFontTx/>
              <a:buChar char="-"/>
            </a:pPr>
            <a:r>
              <a:rPr lang="en-US" altLang="ko-KR" dirty="0"/>
              <a:t>Extremely resource constrained – limitations two or three orders of magnitude worse than ad-hoc</a:t>
            </a:r>
          </a:p>
          <a:p>
            <a:pPr marL="742950" lvl="1" indent="-285750">
              <a:lnSpc>
                <a:spcPct val="150000"/>
              </a:lnSpc>
              <a:buFontTx/>
              <a:buChar char="-"/>
            </a:pPr>
            <a:r>
              <a:rPr lang="en-US" altLang="ko-KR" dirty="0"/>
              <a:t>Especially power. Intended to be unattended for long periods of times. Battery replacement or recharging unlikely. </a:t>
            </a:r>
          </a:p>
          <a:p>
            <a:pPr marL="285750" indent="-285750">
              <a:lnSpc>
                <a:spcPct val="150000"/>
              </a:lnSpc>
              <a:buFontTx/>
              <a:buChar char="-"/>
            </a:pPr>
            <a:r>
              <a:rPr lang="en-US" altLang="ko-KR" dirty="0"/>
              <a:t>High level of trust and cooperation </a:t>
            </a:r>
          </a:p>
          <a:p>
            <a:pPr marL="285750" indent="-285750">
              <a:lnSpc>
                <a:spcPct val="150000"/>
              </a:lnSpc>
              <a:buFontTx/>
              <a:buChar char="-"/>
            </a:pPr>
            <a:r>
              <a:rPr lang="en-US" altLang="ko-KR" dirty="0"/>
              <a:t>Must rely on symmetric key cryptography</a:t>
            </a:r>
          </a:p>
          <a:p>
            <a:pPr marL="285750" indent="-285750">
              <a:lnSpc>
                <a:spcPct val="150000"/>
              </a:lnSpc>
              <a:buFontTx/>
              <a:buChar char="-"/>
            </a:pPr>
            <a:r>
              <a:rPr lang="en-US" altLang="ko-KR" dirty="0"/>
              <a:t>Local state or packet overhead required to support distance vector and source routing too expensive.</a:t>
            </a:r>
          </a:p>
        </p:txBody>
      </p:sp>
      <p:sp>
        <p:nvSpPr>
          <p:cNvPr id="10" name="TextBox 9"/>
          <p:cNvSpPr txBox="1"/>
          <p:nvPr/>
        </p:nvSpPr>
        <p:spPr>
          <a:xfrm>
            <a:off x="540340" y="6082377"/>
            <a:ext cx="10961850" cy="456535"/>
          </a:xfrm>
          <a:prstGeom prst="rect">
            <a:avLst/>
          </a:prstGeom>
          <a:noFill/>
        </p:spPr>
        <p:txBody>
          <a:bodyPr wrap="square" rtlCol="0">
            <a:spAutoFit/>
          </a:bodyPr>
          <a:lstStyle/>
          <a:p>
            <a:pPr>
              <a:lnSpc>
                <a:spcPct val="150000"/>
              </a:lnSpc>
            </a:pPr>
            <a:r>
              <a:rPr lang="en-US" altLang="ko-KR" b="1" dirty="0"/>
              <a:t>The resource-starved nature of sensor network poses a great challenge for security. </a:t>
            </a:r>
          </a:p>
        </p:txBody>
      </p:sp>
    </p:spTree>
    <p:extLst>
      <p:ext uri="{BB962C8B-B14F-4D97-AF65-F5344CB8AC3E}">
        <p14:creationId xmlns:p14="http://schemas.microsoft.com/office/powerpoint/2010/main" val="33515504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직사각형 6"/>
          <p:cNvSpPr/>
          <p:nvPr/>
        </p:nvSpPr>
        <p:spPr>
          <a:xfrm>
            <a:off x="0" y="0"/>
            <a:ext cx="5326144" cy="685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rgbClr val="404040"/>
              </a:solidFill>
            </a:endParaRPr>
          </a:p>
        </p:txBody>
      </p:sp>
      <p:sp>
        <p:nvSpPr>
          <p:cNvPr id="8" name="TextBox 7"/>
          <p:cNvSpPr txBox="1"/>
          <p:nvPr/>
        </p:nvSpPr>
        <p:spPr>
          <a:xfrm>
            <a:off x="1102936" y="2855010"/>
            <a:ext cx="3120272" cy="646331"/>
          </a:xfrm>
          <a:prstGeom prst="rect">
            <a:avLst/>
          </a:prstGeom>
          <a:noFill/>
        </p:spPr>
        <p:txBody>
          <a:bodyPr wrap="square" rtlCol="0">
            <a:spAutoFit/>
          </a:bodyPr>
          <a:lstStyle/>
          <a:p>
            <a:pPr algn="ctr"/>
            <a:r>
              <a:rPr lang="en-US" altLang="ko-KR" sz="3600" dirty="0">
                <a:solidFill>
                  <a:schemeClr val="bg1"/>
                </a:solidFill>
                <a:effectLst>
                  <a:outerShdw blurRad="38100" dist="38100" dir="2700000" algn="tl">
                    <a:srgbClr val="000000">
                      <a:alpha val="43137"/>
                    </a:srgbClr>
                  </a:outerShdw>
                </a:effectLst>
                <a:latin typeface="Bahnschrift SemiBold Condensed" panose="020B0502040204020203" pitchFamily="34" charset="0"/>
              </a:rPr>
              <a:t>CONTENTS</a:t>
            </a:r>
            <a:endParaRPr lang="ko-KR" altLang="en-US" sz="3600" dirty="0">
              <a:solidFill>
                <a:schemeClr val="bg1"/>
              </a:solidFill>
              <a:effectLst>
                <a:outerShdw blurRad="38100" dist="38100" dir="2700000" algn="tl">
                  <a:srgbClr val="000000">
                    <a:alpha val="43137"/>
                  </a:srgbClr>
                </a:outerShdw>
              </a:effectLst>
              <a:latin typeface="Bahnschrift SemiBold Condensed" panose="020B0502040204020203" pitchFamily="34" charset="0"/>
            </a:endParaRPr>
          </a:p>
        </p:txBody>
      </p:sp>
      <p:sp>
        <p:nvSpPr>
          <p:cNvPr id="9" name="TextBox 8"/>
          <p:cNvSpPr txBox="1"/>
          <p:nvPr/>
        </p:nvSpPr>
        <p:spPr>
          <a:xfrm>
            <a:off x="7041823" y="1195691"/>
            <a:ext cx="3780148" cy="461665"/>
          </a:xfrm>
          <a:prstGeom prst="rect">
            <a:avLst/>
          </a:prstGeom>
          <a:noFill/>
        </p:spPr>
        <p:txBody>
          <a:bodyPr wrap="square" rtlCol="0">
            <a:spAutoFit/>
          </a:bodyPr>
          <a:lstStyle/>
          <a:p>
            <a:r>
              <a:rPr lang="en-US" altLang="ko-KR" sz="2400" dirty="0">
                <a:solidFill>
                  <a:schemeClr val="tx1">
                    <a:lumMod val="75000"/>
                    <a:lumOff val="25000"/>
                  </a:schemeClr>
                </a:solidFill>
              </a:rPr>
              <a:t>Introduction</a:t>
            </a:r>
            <a:endParaRPr lang="ko-KR" altLang="en-US" sz="2400" dirty="0">
              <a:solidFill>
                <a:schemeClr val="tx1">
                  <a:lumMod val="75000"/>
                  <a:lumOff val="25000"/>
                </a:schemeClr>
              </a:solidFill>
            </a:endParaRPr>
          </a:p>
        </p:txBody>
      </p:sp>
      <p:cxnSp>
        <p:nvCxnSpPr>
          <p:cNvPr id="11" name="직선 연결선 10"/>
          <p:cNvCxnSpPr/>
          <p:nvPr/>
        </p:nvCxnSpPr>
        <p:spPr>
          <a:xfrm>
            <a:off x="1310325" y="2853698"/>
            <a:ext cx="1611984"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 name="직선 연결선 11"/>
          <p:cNvCxnSpPr/>
          <p:nvPr/>
        </p:nvCxnSpPr>
        <p:spPr>
          <a:xfrm>
            <a:off x="2611224" y="3501341"/>
            <a:ext cx="1611984"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5825766" y="1011025"/>
            <a:ext cx="1216057" cy="1107996"/>
          </a:xfrm>
          <a:prstGeom prst="rect">
            <a:avLst/>
          </a:prstGeom>
          <a:noFill/>
        </p:spPr>
        <p:txBody>
          <a:bodyPr wrap="square" rtlCol="0">
            <a:spAutoFit/>
          </a:bodyPr>
          <a:lstStyle/>
          <a:p>
            <a:r>
              <a:rPr lang="en-US" altLang="ko-KR" sz="6600" dirty="0">
                <a:solidFill>
                  <a:schemeClr val="tx1">
                    <a:lumMod val="75000"/>
                    <a:lumOff val="25000"/>
                  </a:schemeClr>
                </a:solidFill>
                <a:effectLst>
                  <a:outerShdw blurRad="38100" dist="38100" dir="2700000" algn="tl">
                    <a:srgbClr val="000000">
                      <a:alpha val="43137"/>
                    </a:srgbClr>
                  </a:outerShdw>
                </a:effectLst>
              </a:rPr>
              <a:t>01</a:t>
            </a:r>
            <a:endParaRPr lang="ko-KR" altLang="en-US" sz="6600" dirty="0">
              <a:solidFill>
                <a:schemeClr val="tx1">
                  <a:lumMod val="75000"/>
                  <a:lumOff val="25000"/>
                </a:schemeClr>
              </a:solidFill>
              <a:effectLst>
                <a:outerShdw blurRad="38100" dist="38100" dir="2700000" algn="tl">
                  <a:srgbClr val="000000">
                    <a:alpha val="43137"/>
                  </a:srgbClr>
                </a:outerShdw>
              </a:effectLst>
            </a:endParaRPr>
          </a:p>
        </p:txBody>
      </p:sp>
      <p:sp>
        <p:nvSpPr>
          <p:cNvPr id="14" name="TextBox 13"/>
          <p:cNvSpPr txBox="1"/>
          <p:nvPr/>
        </p:nvSpPr>
        <p:spPr>
          <a:xfrm>
            <a:off x="7041823" y="2488353"/>
            <a:ext cx="4183640" cy="461665"/>
          </a:xfrm>
          <a:prstGeom prst="rect">
            <a:avLst/>
          </a:prstGeom>
          <a:noFill/>
        </p:spPr>
        <p:txBody>
          <a:bodyPr wrap="square" rtlCol="0">
            <a:spAutoFit/>
          </a:bodyPr>
          <a:lstStyle/>
          <a:p>
            <a:r>
              <a:rPr lang="en-US" altLang="ko-KR" sz="2400" dirty="0">
                <a:solidFill>
                  <a:schemeClr val="tx1">
                    <a:lumMod val="75000"/>
                    <a:lumOff val="25000"/>
                  </a:schemeClr>
                </a:solidFill>
              </a:rPr>
              <a:t>Attacks on sensor networks</a:t>
            </a:r>
            <a:endParaRPr lang="ko-KR" altLang="en-US" sz="2400" dirty="0">
              <a:solidFill>
                <a:schemeClr val="tx1">
                  <a:lumMod val="75000"/>
                  <a:lumOff val="25000"/>
                </a:schemeClr>
              </a:solidFill>
            </a:endParaRPr>
          </a:p>
        </p:txBody>
      </p:sp>
      <p:sp>
        <p:nvSpPr>
          <p:cNvPr id="15" name="TextBox 14"/>
          <p:cNvSpPr txBox="1"/>
          <p:nvPr/>
        </p:nvSpPr>
        <p:spPr>
          <a:xfrm>
            <a:off x="5825766" y="2303687"/>
            <a:ext cx="1216057" cy="1107996"/>
          </a:xfrm>
          <a:prstGeom prst="rect">
            <a:avLst/>
          </a:prstGeom>
          <a:noFill/>
        </p:spPr>
        <p:txBody>
          <a:bodyPr wrap="square" rtlCol="0">
            <a:spAutoFit/>
          </a:bodyPr>
          <a:lstStyle/>
          <a:p>
            <a:r>
              <a:rPr lang="en-US" altLang="ko-KR" sz="6600" dirty="0">
                <a:solidFill>
                  <a:schemeClr val="tx1">
                    <a:lumMod val="50000"/>
                    <a:lumOff val="50000"/>
                  </a:schemeClr>
                </a:solidFill>
                <a:effectLst>
                  <a:outerShdw blurRad="38100" dist="38100" dir="2700000" algn="tl">
                    <a:srgbClr val="000000">
                      <a:alpha val="43137"/>
                    </a:srgbClr>
                  </a:outerShdw>
                </a:effectLst>
              </a:rPr>
              <a:t>02</a:t>
            </a:r>
            <a:endParaRPr lang="ko-KR" altLang="en-US" sz="6600" dirty="0">
              <a:solidFill>
                <a:schemeClr val="tx1">
                  <a:lumMod val="50000"/>
                  <a:lumOff val="50000"/>
                </a:schemeClr>
              </a:solidFill>
              <a:effectLst>
                <a:outerShdw blurRad="38100" dist="38100" dir="2700000" algn="tl">
                  <a:srgbClr val="000000">
                    <a:alpha val="43137"/>
                  </a:srgbClr>
                </a:outerShdw>
              </a:effectLst>
            </a:endParaRPr>
          </a:p>
        </p:txBody>
      </p:sp>
      <p:sp>
        <p:nvSpPr>
          <p:cNvPr id="16" name="TextBox 15"/>
          <p:cNvSpPr txBox="1"/>
          <p:nvPr/>
        </p:nvSpPr>
        <p:spPr>
          <a:xfrm>
            <a:off x="7041823" y="3781015"/>
            <a:ext cx="4303956" cy="461665"/>
          </a:xfrm>
          <a:prstGeom prst="rect">
            <a:avLst/>
          </a:prstGeom>
          <a:noFill/>
        </p:spPr>
        <p:txBody>
          <a:bodyPr wrap="square" rtlCol="0">
            <a:spAutoFit/>
          </a:bodyPr>
          <a:lstStyle/>
          <a:p>
            <a:r>
              <a:rPr lang="en-US" altLang="ko-KR" sz="2400" dirty="0">
                <a:solidFill>
                  <a:schemeClr val="tx1">
                    <a:lumMod val="75000"/>
                    <a:lumOff val="25000"/>
                  </a:schemeClr>
                </a:solidFill>
              </a:rPr>
              <a:t>….</a:t>
            </a:r>
            <a:endParaRPr lang="ko-KR" altLang="en-US" sz="2400" dirty="0">
              <a:solidFill>
                <a:schemeClr val="tx1">
                  <a:lumMod val="75000"/>
                  <a:lumOff val="25000"/>
                </a:schemeClr>
              </a:solidFill>
            </a:endParaRPr>
          </a:p>
        </p:txBody>
      </p:sp>
      <p:sp>
        <p:nvSpPr>
          <p:cNvPr id="17" name="TextBox 16"/>
          <p:cNvSpPr txBox="1"/>
          <p:nvPr/>
        </p:nvSpPr>
        <p:spPr>
          <a:xfrm>
            <a:off x="5825766" y="3596349"/>
            <a:ext cx="1216057" cy="1107996"/>
          </a:xfrm>
          <a:prstGeom prst="rect">
            <a:avLst/>
          </a:prstGeom>
          <a:noFill/>
        </p:spPr>
        <p:txBody>
          <a:bodyPr wrap="square" rtlCol="0">
            <a:spAutoFit/>
          </a:bodyPr>
          <a:lstStyle/>
          <a:p>
            <a:r>
              <a:rPr lang="en-US" altLang="ko-KR" sz="6600" dirty="0">
                <a:solidFill>
                  <a:schemeClr val="tx1">
                    <a:lumMod val="75000"/>
                    <a:lumOff val="25000"/>
                  </a:schemeClr>
                </a:solidFill>
                <a:effectLst>
                  <a:outerShdw blurRad="38100" dist="38100" dir="2700000" algn="tl">
                    <a:srgbClr val="000000">
                      <a:alpha val="43137"/>
                    </a:srgbClr>
                  </a:outerShdw>
                </a:effectLst>
              </a:rPr>
              <a:t>03</a:t>
            </a:r>
            <a:endParaRPr lang="ko-KR" altLang="en-US" sz="6600" dirty="0">
              <a:solidFill>
                <a:schemeClr val="tx1">
                  <a:lumMod val="75000"/>
                  <a:lumOff val="25000"/>
                </a:schemeClr>
              </a:solidFill>
              <a:effectLst>
                <a:outerShdw blurRad="38100" dist="38100" dir="2700000" algn="tl">
                  <a:srgbClr val="000000">
                    <a:alpha val="43137"/>
                  </a:srgbClr>
                </a:outerShdw>
              </a:effectLst>
            </a:endParaRPr>
          </a:p>
        </p:txBody>
      </p:sp>
      <p:sp>
        <p:nvSpPr>
          <p:cNvPr id="18" name="TextBox 17"/>
          <p:cNvSpPr txBox="1"/>
          <p:nvPr/>
        </p:nvSpPr>
        <p:spPr>
          <a:xfrm>
            <a:off x="7041823" y="4998316"/>
            <a:ext cx="3780148" cy="461665"/>
          </a:xfrm>
          <a:prstGeom prst="rect">
            <a:avLst/>
          </a:prstGeom>
          <a:noFill/>
        </p:spPr>
        <p:txBody>
          <a:bodyPr wrap="square" rtlCol="0">
            <a:spAutoFit/>
          </a:bodyPr>
          <a:lstStyle/>
          <a:p>
            <a:r>
              <a:rPr lang="en-US" altLang="ko-KR" sz="2400" dirty="0">
                <a:solidFill>
                  <a:schemeClr val="tx1">
                    <a:lumMod val="75000"/>
                    <a:lumOff val="25000"/>
                  </a:schemeClr>
                </a:solidFill>
              </a:rPr>
              <a:t>Conclusion</a:t>
            </a:r>
            <a:endParaRPr lang="ko-KR" altLang="en-US" sz="2400" dirty="0">
              <a:solidFill>
                <a:schemeClr val="tx1">
                  <a:lumMod val="75000"/>
                  <a:lumOff val="25000"/>
                </a:schemeClr>
              </a:solidFill>
            </a:endParaRPr>
          </a:p>
        </p:txBody>
      </p:sp>
      <p:sp>
        <p:nvSpPr>
          <p:cNvPr id="19" name="TextBox 18"/>
          <p:cNvSpPr txBox="1"/>
          <p:nvPr/>
        </p:nvSpPr>
        <p:spPr>
          <a:xfrm>
            <a:off x="5825766" y="4813650"/>
            <a:ext cx="1216057" cy="1107996"/>
          </a:xfrm>
          <a:prstGeom prst="rect">
            <a:avLst/>
          </a:prstGeom>
          <a:noFill/>
        </p:spPr>
        <p:txBody>
          <a:bodyPr wrap="square" rtlCol="0">
            <a:spAutoFit/>
          </a:bodyPr>
          <a:lstStyle/>
          <a:p>
            <a:r>
              <a:rPr lang="en-US" altLang="ko-KR" sz="6600" dirty="0">
                <a:solidFill>
                  <a:schemeClr val="tx1">
                    <a:lumMod val="50000"/>
                    <a:lumOff val="50000"/>
                  </a:schemeClr>
                </a:solidFill>
                <a:effectLst>
                  <a:outerShdw blurRad="38100" dist="38100" dir="2700000" algn="tl">
                    <a:srgbClr val="000000">
                      <a:alpha val="43137"/>
                    </a:srgbClr>
                  </a:outerShdw>
                </a:effectLst>
              </a:rPr>
              <a:t>04</a:t>
            </a:r>
            <a:endParaRPr lang="ko-KR" altLang="en-US" sz="6600" dirty="0">
              <a:solidFill>
                <a:schemeClr val="tx1">
                  <a:lumMod val="50000"/>
                  <a:lumOff val="50000"/>
                </a:schemeClr>
              </a:solidFill>
              <a:effectLst>
                <a:outerShdw blurRad="38100" dist="38100" dir="2700000" algn="tl">
                  <a:srgbClr val="000000">
                    <a:alpha val="43137"/>
                  </a:srgbClr>
                </a:outerShdw>
              </a:effectLst>
            </a:endParaRPr>
          </a:p>
        </p:txBody>
      </p:sp>
      <p:sp>
        <p:nvSpPr>
          <p:cNvPr id="20" name="TextBox 19"/>
          <p:cNvSpPr txBox="1"/>
          <p:nvPr/>
        </p:nvSpPr>
        <p:spPr>
          <a:xfrm>
            <a:off x="7041822" y="1619675"/>
            <a:ext cx="4664903" cy="276999"/>
          </a:xfrm>
          <a:prstGeom prst="rect">
            <a:avLst/>
          </a:prstGeom>
          <a:noFill/>
        </p:spPr>
        <p:txBody>
          <a:bodyPr wrap="square" rtlCol="0">
            <a:spAutoFit/>
          </a:bodyPr>
          <a:lstStyle/>
          <a:p>
            <a:r>
              <a:rPr lang="en-US" altLang="ko-KR" sz="1200" dirty="0">
                <a:solidFill>
                  <a:schemeClr val="bg1">
                    <a:lumMod val="50000"/>
                  </a:schemeClr>
                </a:solidFill>
              </a:rPr>
              <a:t>Introduction and Background on Sensor Network Security</a:t>
            </a:r>
            <a:endParaRPr lang="ko-KR" altLang="en-US" sz="1200" dirty="0">
              <a:solidFill>
                <a:schemeClr val="bg1">
                  <a:lumMod val="50000"/>
                </a:schemeClr>
              </a:solidFill>
            </a:endParaRPr>
          </a:p>
        </p:txBody>
      </p:sp>
      <p:sp>
        <p:nvSpPr>
          <p:cNvPr id="21" name="TextBox 20"/>
          <p:cNvSpPr txBox="1"/>
          <p:nvPr/>
        </p:nvSpPr>
        <p:spPr>
          <a:xfrm>
            <a:off x="7041823" y="2895365"/>
            <a:ext cx="3893270" cy="276999"/>
          </a:xfrm>
          <a:prstGeom prst="rect">
            <a:avLst/>
          </a:prstGeom>
          <a:noFill/>
        </p:spPr>
        <p:txBody>
          <a:bodyPr wrap="square" rtlCol="0">
            <a:spAutoFit/>
          </a:bodyPr>
          <a:lstStyle/>
          <a:p>
            <a:r>
              <a:rPr lang="en-US" altLang="ko-KR" sz="1200" dirty="0">
                <a:solidFill>
                  <a:schemeClr val="bg1">
                    <a:lumMod val="50000"/>
                  </a:schemeClr>
                </a:solidFill>
              </a:rPr>
              <a:t>Assumptions and categories of attacks</a:t>
            </a:r>
            <a:endParaRPr lang="ko-KR" altLang="en-US" sz="1200" dirty="0">
              <a:solidFill>
                <a:schemeClr val="bg1">
                  <a:lumMod val="50000"/>
                </a:schemeClr>
              </a:solidFill>
            </a:endParaRPr>
          </a:p>
        </p:txBody>
      </p:sp>
      <p:sp>
        <p:nvSpPr>
          <p:cNvPr id="22" name="TextBox 21"/>
          <p:cNvSpPr txBox="1"/>
          <p:nvPr/>
        </p:nvSpPr>
        <p:spPr>
          <a:xfrm>
            <a:off x="7041823" y="4184292"/>
            <a:ext cx="3893270" cy="276999"/>
          </a:xfrm>
          <a:prstGeom prst="rect">
            <a:avLst/>
          </a:prstGeom>
          <a:noFill/>
        </p:spPr>
        <p:txBody>
          <a:bodyPr wrap="square" rtlCol="0">
            <a:spAutoFit/>
          </a:bodyPr>
          <a:lstStyle/>
          <a:p>
            <a:r>
              <a:rPr lang="en-US" altLang="ko-KR" sz="1200" dirty="0">
                <a:solidFill>
                  <a:schemeClr val="bg1">
                    <a:lumMod val="50000"/>
                  </a:schemeClr>
                </a:solidFill>
              </a:rPr>
              <a:t>……</a:t>
            </a:r>
            <a:endParaRPr lang="ko-KR" altLang="en-US" sz="1200" dirty="0">
              <a:solidFill>
                <a:schemeClr val="bg1">
                  <a:lumMod val="50000"/>
                </a:schemeClr>
              </a:solidFill>
            </a:endParaRPr>
          </a:p>
        </p:txBody>
      </p:sp>
      <p:sp>
        <p:nvSpPr>
          <p:cNvPr id="23" name="TextBox 22"/>
          <p:cNvSpPr txBox="1"/>
          <p:nvPr/>
        </p:nvSpPr>
        <p:spPr>
          <a:xfrm>
            <a:off x="7041823" y="5459981"/>
            <a:ext cx="3893270" cy="276999"/>
          </a:xfrm>
          <a:prstGeom prst="rect">
            <a:avLst/>
          </a:prstGeom>
          <a:noFill/>
        </p:spPr>
        <p:txBody>
          <a:bodyPr wrap="square" rtlCol="0">
            <a:spAutoFit/>
          </a:bodyPr>
          <a:lstStyle/>
          <a:p>
            <a:r>
              <a:rPr lang="en-US" altLang="ko-KR" sz="1200" dirty="0">
                <a:solidFill>
                  <a:schemeClr val="bg1">
                    <a:lumMod val="50000"/>
                  </a:schemeClr>
                </a:solidFill>
              </a:rPr>
              <a:t>Take </a:t>
            </a:r>
            <a:r>
              <a:rPr lang="en-US" altLang="ko-KR" sz="1200" dirty="0" err="1">
                <a:solidFill>
                  <a:schemeClr val="bg1">
                    <a:lumMod val="50000"/>
                  </a:schemeClr>
                </a:solidFill>
              </a:rPr>
              <a:t>aways</a:t>
            </a:r>
            <a:endParaRPr lang="ko-KR" altLang="en-US" sz="1200" dirty="0">
              <a:solidFill>
                <a:schemeClr val="bg1">
                  <a:lumMod val="50000"/>
                </a:schemeClr>
              </a:solidFill>
            </a:endParaRPr>
          </a:p>
        </p:txBody>
      </p:sp>
      <p:sp>
        <p:nvSpPr>
          <p:cNvPr id="2" name="슬라이드 번호 개체 틀 1"/>
          <p:cNvSpPr>
            <a:spLocks noGrp="1"/>
          </p:cNvSpPr>
          <p:nvPr>
            <p:ph type="sldNum" sz="quarter" idx="12"/>
          </p:nvPr>
        </p:nvSpPr>
        <p:spPr/>
        <p:txBody>
          <a:bodyPr/>
          <a:lstStyle/>
          <a:p>
            <a:fld id="{AD68BFA4-A7DE-4C49-BCEC-B3A47435A975}" type="slidenum">
              <a:rPr lang="ko-KR" altLang="en-US" smtClean="0"/>
              <a:t>9</a:t>
            </a:fld>
            <a:endParaRPr lang="ko-KR" altLang="en-US"/>
          </a:p>
        </p:txBody>
      </p:sp>
      <p:sp>
        <p:nvSpPr>
          <p:cNvPr id="3" name="Rectangle 2"/>
          <p:cNvSpPr/>
          <p:nvPr/>
        </p:nvSpPr>
        <p:spPr>
          <a:xfrm>
            <a:off x="5666874" y="1011025"/>
            <a:ext cx="5558589" cy="1292662"/>
          </a:xfrm>
          <a:prstGeom prst="rect">
            <a:avLst/>
          </a:pr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5510463" y="3596349"/>
            <a:ext cx="6292516" cy="2648040"/>
          </a:xfrm>
          <a:prstGeom prst="rect">
            <a:avLst/>
          </a:pr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33273093"/>
      </p:ext>
    </p:extLst>
  </p:cSld>
  <p:clrMapOvr>
    <a:masterClrMapping/>
  </p:clrMapOvr>
</p:sld>
</file>

<file path=ppt/theme/theme1.xml><?xml version="1.0" encoding="utf-8"?>
<a:theme xmlns:a="http://schemas.openxmlformats.org/drawingml/2006/main" name="Office 테마">
  <a:themeElements>
    <a:clrScheme name="종이">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Helvetica">
      <a:majorFont>
        <a:latin typeface="Helvetica"/>
        <a:ea typeface="맑은 고딕"/>
        <a:cs typeface=""/>
      </a:majorFont>
      <a:minorFont>
        <a:latin typeface="Helvetica"/>
        <a:ea typeface="맑은 고딕"/>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48316</TotalTime>
  <Words>2932</Words>
  <Application>Microsoft Office PowerPoint</Application>
  <PresentationFormat>와이드스크린</PresentationFormat>
  <Paragraphs>609</Paragraphs>
  <Slides>63</Slides>
  <Notes>22</Notes>
  <HiddenSlides>0</HiddenSlides>
  <MMClips>0</MMClips>
  <ScaleCrop>false</ScaleCrop>
  <HeadingPairs>
    <vt:vector size="6" baseType="variant">
      <vt:variant>
        <vt:lpstr>사용한 글꼴</vt:lpstr>
      </vt:variant>
      <vt:variant>
        <vt:i4>9</vt:i4>
      </vt:variant>
      <vt:variant>
        <vt:lpstr>테마</vt:lpstr>
      </vt:variant>
      <vt:variant>
        <vt:i4>1</vt:i4>
      </vt:variant>
      <vt:variant>
        <vt:lpstr>슬라이드 제목</vt:lpstr>
      </vt:variant>
      <vt:variant>
        <vt:i4>63</vt:i4>
      </vt:variant>
    </vt:vector>
  </HeadingPairs>
  <TitlesOfParts>
    <vt:vector size="73" baseType="lpstr">
      <vt:lpstr>Courier</vt:lpstr>
      <vt:lpstr>맑은 고딕</vt:lpstr>
      <vt:lpstr>Arial</vt:lpstr>
      <vt:lpstr>Bahnschrift SemiBold Condensed</vt:lpstr>
      <vt:lpstr>Bahnschrift SemiLight</vt:lpstr>
      <vt:lpstr>Cambria</vt:lpstr>
      <vt:lpstr>Franklin Gothic Demi Cond</vt:lpstr>
      <vt:lpstr>Helvetica</vt:lpstr>
      <vt:lpstr>Wingdings</vt:lpstr>
      <vt:lpstr>Office 테마</vt:lpstr>
      <vt:lpstr>Secure Routing in Wireless Sensor Networks: Attacks and Countermeasures</vt:lpstr>
      <vt:lpstr>PowerPoint 프레젠테이션</vt:lpstr>
      <vt:lpstr>PowerPoint 프레젠테이션</vt:lpstr>
      <vt:lpstr>Intro</vt:lpstr>
      <vt:lpstr>Intro</vt:lpstr>
      <vt:lpstr>Background</vt:lpstr>
      <vt:lpstr>Background</vt:lpstr>
      <vt:lpstr>Ad-hoc vs wireless sensor network</vt:lpstr>
      <vt:lpstr>PowerPoint 프레젠테이션</vt:lpstr>
      <vt:lpstr>Attacks on Sensor Networks</vt:lpstr>
      <vt:lpstr>Categories of attacks on Sensor Networks</vt:lpstr>
      <vt:lpstr>Attacks on sensor networks</vt:lpstr>
      <vt:lpstr>Attacks on sensor networks</vt:lpstr>
      <vt:lpstr>Attacks on sensor networks</vt:lpstr>
      <vt:lpstr>Attacks on sensor networks</vt:lpstr>
      <vt:lpstr>Attacks on sensor networks</vt:lpstr>
      <vt:lpstr>Attacks on sensor networks</vt:lpstr>
      <vt:lpstr>Attacks on sensor networks</vt:lpstr>
      <vt:lpstr>Summary of attacks against proposed network routing protocols</vt:lpstr>
      <vt:lpstr>PowerPoint 프레젠테이션</vt:lpstr>
      <vt:lpstr>PowerPoint 프레젠테이션</vt:lpstr>
      <vt:lpstr>Attacks on specific sensor network protocols</vt:lpstr>
      <vt:lpstr>TinyOS</vt:lpstr>
      <vt:lpstr>TinyOS</vt:lpstr>
      <vt:lpstr>TinyOS</vt:lpstr>
      <vt:lpstr>TinyOS</vt:lpstr>
      <vt:lpstr>TinyOS</vt:lpstr>
      <vt:lpstr>TinyOS</vt:lpstr>
      <vt:lpstr>TinyOS</vt:lpstr>
      <vt:lpstr>TinyOS</vt:lpstr>
      <vt:lpstr>TinyOS</vt:lpstr>
      <vt:lpstr>TinyOS</vt:lpstr>
      <vt:lpstr>TinyOS</vt:lpstr>
      <vt:lpstr>TinyOS</vt:lpstr>
      <vt:lpstr>TinyOS</vt:lpstr>
      <vt:lpstr>TinyOS</vt:lpstr>
      <vt:lpstr>TinyOS</vt:lpstr>
      <vt:lpstr>TinyOS</vt:lpstr>
      <vt:lpstr>TinyOS</vt:lpstr>
      <vt:lpstr>TinyOS</vt:lpstr>
      <vt:lpstr>TinyOS</vt:lpstr>
      <vt:lpstr>TinyOS</vt:lpstr>
      <vt:lpstr>TinyOS</vt:lpstr>
      <vt:lpstr>TinyOS</vt:lpstr>
      <vt:lpstr>Directed Diffusion</vt:lpstr>
      <vt:lpstr>Directed Diffusion</vt:lpstr>
      <vt:lpstr>Directed Diffusion</vt:lpstr>
      <vt:lpstr>Directed Diffusion</vt:lpstr>
      <vt:lpstr>Directed Diffusion</vt:lpstr>
      <vt:lpstr>Directed Diffusion</vt:lpstr>
      <vt:lpstr>Directed Diffusion</vt:lpstr>
      <vt:lpstr>Geographic Routing</vt:lpstr>
      <vt:lpstr>Geographic Routing</vt:lpstr>
      <vt:lpstr>Geographic Routing</vt:lpstr>
      <vt:lpstr>Geographic Routing</vt:lpstr>
      <vt:lpstr>PowerPoint 프레젠테이션</vt:lpstr>
      <vt:lpstr>Outsider Attacks</vt:lpstr>
      <vt:lpstr>The Sybil Attack</vt:lpstr>
      <vt:lpstr>HELLO Flood Attacks</vt:lpstr>
      <vt:lpstr>Wormhole/Sinkhole Attacks</vt:lpstr>
      <vt:lpstr>PowerPoint 프레젠테이션</vt:lpstr>
      <vt:lpstr>Conclusion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Hyessun</dc:creator>
  <cp:lastModifiedBy>FPGA</cp:lastModifiedBy>
  <cp:revision>1917</cp:revision>
  <cp:lastPrinted>2019-10-22T11:37:17Z</cp:lastPrinted>
  <dcterms:created xsi:type="dcterms:W3CDTF">2018-09-07T05:40:50Z</dcterms:created>
  <dcterms:modified xsi:type="dcterms:W3CDTF">2020-11-17T06:21:39Z</dcterms:modified>
</cp:coreProperties>
</file>